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9"/>
  </p:notesMasterIdLst>
  <p:sldIdLst>
    <p:sldId id="331" r:id="rId2"/>
    <p:sldId id="333" r:id="rId3"/>
    <p:sldId id="277" r:id="rId4"/>
    <p:sldId id="334" r:id="rId5"/>
    <p:sldId id="299" r:id="rId6"/>
    <p:sldId id="300" r:id="rId7"/>
    <p:sldId id="292" r:id="rId8"/>
    <p:sldId id="301" r:id="rId9"/>
    <p:sldId id="303" r:id="rId10"/>
    <p:sldId id="302" r:id="rId11"/>
    <p:sldId id="336" r:id="rId12"/>
    <p:sldId id="337" r:id="rId13"/>
    <p:sldId id="293" r:id="rId14"/>
    <p:sldId id="338" r:id="rId15"/>
    <p:sldId id="339" r:id="rId16"/>
    <p:sldId id="307" r:id="rId17"/>
    <p:sldId id="295" r:id="rId18"/>
    <p:sldId id="308" r:id="rId19"/>
    <p:sldId id="305" r:id="rId20"/>
    <p:sldId id="340" r:id="rId21"/>
    <p:sldId id="341" r:id="rId22"/>
    <p:sldId id="342" r:id="rId23"/>
    <p:sldId id="343" r:id="rId24"/>
    <p:sldId id="315" r:id="rId25"/>
    <p:sldId id="344" r:id="rId26"/>
    <p:sldId id="345" r:id="rId27"/>
    <p:sldId id="346" r:id="rId28"/>
    <p:sldId id="329" r:id="rId29"/>
    <p:sldId id="325" r:id="rId30"/>
    <p:sldId id="347" r:id="rId31"/>
    <p:sldId id="348" r:id="rId32"/>
    <p:sldId id="309" r:id="rId33"/>
    <p:sldId id="310" r:id="rId34"/>
    <p:sldId id="311" r:id="rId35"/>
    <p:sldId id="312" r:id="rId36"/>
    <p:sldId id="313" r:id="rId37"/>
    <p:sldId id="332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C20E"/>
    <a:srgbClr val="2196F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017" autoAdjust="0"/>
    <p:restoredTop sz="95144" autoAdjust="0"/>
  </p:normalViewPr>
  <p:slideViewPr>
    <p:cSldViewPr>
      <p:cViewPr>
        <p:scale>
          <a:sx n="80" d="100"/>
          <a:sy n="80" d="100"/>
        </p:scale>
        <p:origin x="-16" y="12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20T15:19:09.47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27516-6DF3-4C84-98AF-B79F684C14EC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A9A26-E069-43D7-9EDE-BF0C913220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42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0A9A26-E069-43D7-9EDE-BF0C9132206E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267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346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079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49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931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89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64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21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1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93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D468D-1E41-4636-89D5-96D802A7E7C8}" type="datetimeFigureOut">
              <a:rPr lang="uk-UA" smtClean="0"/>
              <a:pPr/>
              <a:t>20.03.20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E7D7-CCE7-44A4-A53D-F4F95C50968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354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v001p710-19%23n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5" Type="http://schemas.openxmlformats.org/officeDocument/2006/relationships/image" Target="../media/image2.png"/><Relationship Id="rId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sv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A5F5C-EC01-C242-858A-3FFAE281CED9}"/>
              </a:ext>
            </a:extLst>
          </p:cNvPr>
          <p:cNvSpPr/>
          <p:nvPr/>
        </p:nvSpPr>
        <p:spPr>
          <a:xfrm>
            <a:off x="0" y="0"/>
            <a:ext cx="1619672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3AC0A-136D-6B4D-88E5-D4FD7B7C6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90" y="889940"/>
            <a:ext cx="1531370" cy="7835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8B89EC-5AAB-7C4E-8262-86AFBC71AEF5}"/>
              </a:ext>
            </a:extLst>
          </p:cNvPr>
          <p:cNvSpPr txBox="1"/>
          <p:nvPr/>
        </p:nvSpPr>
        <p:spPr>
          <a:xfrm>
            <a:off x="2429767" y="192067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в КПК для бізнесу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48797A-B8ED-8C42-B610-CE494A71E2D6}"/>
              </a:ext>
            </a:extLst>
          </p:cNvPr>
          <p:cNvSpPr/>
          <p:nvPr/>
        </p:nvSpPr>
        <p:spPr>
          <a:xfrm>
            <a:off x="3275856" y="262950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Слободян, радник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EQUITY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0D08FF-C2D6-D544-8EA0-F349BB0000B2}"/>
              </a:ext>
            </a:extLst>
          </p:cNvPr>
          <p:cNvCxnSpPr>
            <a:cxnSpLocks/>
          </p:cNvCxnSpPr>
          <p:nvPr/>
        </p:nvCxnSpPr>
        <p:spPr>
          <a:xfrm>
            <a:off x="5580112" y="411509"/>
            <a:ext cx="3563888" cy="0"/>
          </a:xfrm>
          <a:prstGeom prst="line">
            <a:avLst/>
          </a:prstGeom>
          <a:ln w="15875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C30103-BB60-A641-B871-26F8641084F9}"/>
              </a:ext>
            </a:extLst>
          </p:cNvPr>
          <p:cNvCxnSpPr>
            <a:cxnSpLocks/>
          </p:cNvCxnSpPr>
          <p:nvPr/>
        </p:nvCxnSpPr>
        <p:spPr>
          <a:xfrm>
            <a:off x="0" y="4731990"/>
            <a:ext cx="3563888" cy="0"/>
          </a:xfrm>
          <a:prstGeom prst="line">
            <a:avLst/>
          </a:prstGeom>
          <a:ln w="15875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5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B3D70AC7-7305-284D-BC30-A471A54B8907}"/>
              </a:ext>
            </a:extLst>
          </p:cNvPr>
          <p:cNvSpPr/>
          <p:nvPr/>
        </p:nvSpPr>
        <p:spPr>
          <a:xfrm>
            <a:off x="323528" y="1347348"/>
            <a:ext cx="8658708" cy="1440426"/>
          </a:xfrm>
          <a:prstGeom prst="ellipse">
            <a:avLst/>
          </a:prstGeom>
          <a:gradFill flip="none" rotWithShape="1">
            <a:gsLst>
              <a:gs pos="0">
                <a:srgbClr val="2196F3">
                  <a:tint val="66000"/>
                  <a:satMod val="160000"/>
                </a:srgbClr>
              </a:gs>
              <a:gs pos="50000">
                <a:srgbClr val="2196F3">
                  <a:tint val="44500"/>
                  <a:satMod val="160000"/>
                </a:srgbClr>
              </a:gs>
              <a:gs pos="100000">
                <a:srgbClr val="2196F3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проваджень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спотворює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суть і мету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80" y="45695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082962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gradFill flip="none" rotWithShape="1">
              <a:gsLst>
                <a:gs pos="1000">
                  <a:srgbClr val="FFCC00"/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ІНСТРУМЕНТ</a:t>
              </a:r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ТИСКУ</a:t>
              </a:r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</a:t>
              </a:r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БІЗНЕС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E52F7BA-1661-3747-BF05-A6FD9BF8BB7D}"/>
              </a:ext>
            </a:extLst>
          </p:cNvPr>
          <p:cNvSpPr/>
          <p:nvPr/>
        </p:nvSpPr>
        <p:spPr>
          <a:xfrm>
            <a:off x="719826" y="2931790"/>
            <a:ext cx="7704348" cy="162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Порушення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кримінальної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справи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це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фактично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паралізація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роботи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підприємства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адже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вилучається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первинна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документація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проводяться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обшуки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накладається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арешт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тощо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 В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результаті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це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має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негативний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вплив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функціонування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підприємства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а в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масштабі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країни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– і на весь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бізнес-клімат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 Часто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справи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порушуються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за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поверхневими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неповністю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з'ясованими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обставинами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а як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наслідок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невелика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частка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відкритих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завершується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переданням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обвинувального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акту до суду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 </a:t>
            </a:r>
            <a:endParaRPr lang="en-UA" sz="16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0" name="Graphic 9" descr="Hourglass">
            <a:extLst>
              <a:ext uri="{FF2B5EF4-FFF2-40B4-BE49-F238E27FC236}">
                <a16:creationId xmlns:a16="http://schemas.microsoft.com/office/drawing/2014/main" id="{085A063A-A215-834C-9396-DF4A7D768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2398" y="3773906"/>
            <a:ext cx="788598" cy="78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6AE051-058B-5045-B426-F8288B72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5" y="0"/>
            <a:ext cx="1226427" cy="627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B9032-0365-6F45-B81A-4C2A20AD6DFE}"/>
              </a:ext>
            </a:extLst>
          </p:cNvPr>
          <p:cNvSpPr txBox="1"/>
          <p:nvPr/>
        </p:nvSpPr>
        <p:spPr>
          <a:xfrm>
            <a:off x="1496916" y="521078"/>
            <a:ext cx="6696744" cy="830997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Arrow Straight">
            <a:extLst>
              <a:ext uri="{FF2B5EF4-FFF2-40B4-BE49-F238E27FC236}">
                <a16:creationId xmlns:a16="http://schemas.microsoft.com/office/drawing/2014/main" id="{B957A9BB-EF3B-4B4F-8FE7-C79DBA72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412861" y="1064608"/>
            <a:ext cx="730488" cy="730488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AFEAD28D-5F21-4640-8C53-3E62BA23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20834" y="1140442"/>
            <a:ext cx="730488" cy="7304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3652F5-AD8C-D84A-BC18-1D6EAC3DDC36}"/>
              </a:ext>
            </a:extLst>
          </p:cNvPr>
          <p:cNvSpPr/>
          <p:nvPr/>
        </p:nvSpPr>
        <p:spPr>
          <a:xfrm>
            <a:off x="0" y="4685652"/>
            <a:ext cx="9144000" cy="457848"/>
          </a:xfrm>
          <a:prstGeom prst="rect">
            <a:avLst/>
          </a:prstGeom>
          <a:solidFill>
            <a:srgbClr val="FFC20E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783C0-EE99-0849-875F-0800E12406A6}"/>
              </a:ext>
            </a:extLst>
          </p:cNvPr>
          <p:cNvSpPr txBox="1"/>
          <p:nvPr/>
        </p:nvSpPr>
        <p:spPr>
          <a:xfrm>
            <a:off x="3541884" y="69366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en-UA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0CE35-9DA3-C54C-8823-1358D223704B}"/>
              </a:ext>
            </a:extLst>
          </p:cNvPr>
          <p:cNvSpPr txBox="1"/>
          <p:nvPr/>
        </p:nvSpPr>
        <p:spPr>
          <a:xfrm>
            <a:off x="255234" y="1998622"/>
            <a:ext cx="4316766" cy="249299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1</a:t>
            </a:r>
            <a:endParaRPr lang="ru-RU" sz="1400" dirty="0">
              <a:latin typeface="TimesNewRomanPSMT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статистикою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перше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півріччя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року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зареєстровано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653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кримінальні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59EFC5-A909-AC4C-8F0E-18C64078E18F}"/>
              </a:ext>
            </a:extLst>
          </p:cNvPr>
          <p:cNvSpPr txBox="1"/>
          <p:nvPr/>
        </p:nvSpPr>
        <p:spPr>
          <a:xfrm>
            <a:off x="4716017" y="1987303"/>
            <a:ext cx="4316766" cy="2554545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Так, за перше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півріччя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2019 року 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завершено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розслідування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у 376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кримінальних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провадженнях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щодо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ухилення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від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сплати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податків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.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Водночас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з них – 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241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провадження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закрито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у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зв’язку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з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відсутністю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складу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злочину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та 118 – у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зв’язку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із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переданням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клопотання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про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звільнення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від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кримінальної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відповідальності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(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тобто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загалом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84%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із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завершених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).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Відповідно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в край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рідко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досудове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розслідування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завершується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переданням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обвинувального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Times New Roman" panose="02020603050405020304" pitchFamily="18" charset="0"/>
              </a:rPr>
              <a:t> акту до суду. </a:t>
            </a:r>
            <a:endParaRPr lang="ru-RU" sz="14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 descr="Bar chart RTL">
            <a:extLst>
              <a:ext uri="{FF2B5EF4-FFF2-40B4-BE49-F238E27FC236}">
                <a16:creationId xmlns:a16="http://schemas.microsoft.com/office/drawing/2014/main" id="{590997F4-4328-4C46-B34F-B09C79BB5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4514" y="622507"/>
            <a:ext cx="603983" cy="6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7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16DD1-9C6D-8449-A0F9-7348FBC2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213"/>
            <a:ext cx="1531370" cy="783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5CED4D-ABFF-8345-BFD3-6A8CF716A9AC}"/>
              </a:ext>
            </a:extLst>
          </p:cNvPr>
          <p:cNvSpPr/>
          <p:nvPr/>
        </p:nvSpPr>
        <p:spPr>
          <a:xfrm>
            <a:off x="7397561" y="7735"/>
            <a:ext cx="1728192" cy="5143500"/>
          </a:xfrm>
          <a:prstGeom prst="rect">
            <a:avLst/>
          </a:prstGeom>
          <a:solidFill>
            <a:srgbClr val="FFC20E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F7F55657-D5C7-DF4E-979E-ABF85CFFFAC4}"/>
              </a:ext>
            </a:extLst>
          </p:cNvPr>
          <p:cNvSpPr/>
          <p:nvPr/>
        </p:nvSpPr>
        <p:spPr>
          <a:xfrm>
            <a:off x="1036896" y="661522"/>
            <a:ext cx="6095068" cy="36724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закон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 з точки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дала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декриміналізації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E3995-3B3B-264C-A09C-B435C418BA2C}"/>
              </a:ext>
            </a:extLst>
          </p:cNvPr>
          <p:cNvSpPr/>
          <p:nvPr/>
        </p:nvSpPr>
        <p:spPr>
          <a:xfrm>
            <a:off x="1266993" y="1203598"/>
            <a:ext cx="5634875" cy="32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A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D41A8AF-D42E-A449-84D6-F6122A60F3D7}"/>
              </a:ext>
            </a:extLst>
          </p:cNvPr>
          <p:cNvCxnSpPr/>
          <p:nvPr/>
        </p:nvCxnSpPr>
        <p:spPr>
          <a:xfrm>
            <a:off x="2428246" y="1668190"/>
            <a:ext cx="3312368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Link">
            <a:extLst>
              <a:ext uri="{FF2B5EF4-FFF2-40B4-BE49-F238E27FC236}">
                <a16:creationId xmlns:a16="http://schemas.microsoft.com/office/drawing/2014/main" id="{996F0770-1231-8041-A415-7E7D21D70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1332" y="1309096"/>
            <a:ext cx="698376" cy="698376"/>
          </a:xfrm>
          <a:prstGeom prst="rect">
            <a:avLst/>
          </a:prstGeom>
        </p:spPr>
      </p:pic>
      <p:pic>
        <p:nvPicPr>
          <p:cNvPr id="16" name="Graphic 15" descr="Paperclip">
            <a:extLst>
              <a:ext uri="{FF2B5EF4-FFF2-40B4-BE49-F238E27FC236}">
                <a16:creationId xmlns:a16="http://schemas.microsoft.com/office/drawing/2014/main" id="{A145C0ED-62D4-DD47-8401-875107AC7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559127">
            <a:off x="676995" y="352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82088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ЗБАГАЧЕННЯ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700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EB148A0-E2B8-1E42-B928-FF155FBEC541}"/>
              </a:ext>
            </a:extLst>
          </p:cNvPr>
          <p:cNvSpPr/>
          <p:nvPr/>
        </p:nvSpPr>
        <p:spPr>
          <a:xfrm>
            <a:off x="4161732" y="3451511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7603238-43C4-324B-B741-1AF0E37ECDA5}"/>
              </a:ext>
            </a:extLst>
          </p:cNvPr>
          <p:cNvSpPr/>
          <p:nvPr/>
        </p:nvSpPr>
        <p:spPr>
          <a:xfrm>
            <a:off x="4716016" y="3451511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43B12D7-E7EE-BE46-B368-70F9C886D3AE}"/>
              </a:ext>
            </a:extLst>
          </p:cNvPr>
          <p:cNvSpPr/>
          <p:nvPr/>
        </p:nvSpPr>
        <p:spPr>
          <a:xfrm>
            <a:off x="3616083" y="3451511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3575F-D1AE-9448-B611-D37B8F7FC8F3}"/>
              </a:ext>
            </a:extLst>
          </p:cNvPr>
          <p:cNvSpPr/>
          <p:nvPr/>
        </p:nvSpPr>
        <p:spPr>
          <a:xfrm>
            <a:off x="1576023" y="1784183"/>
            <a:ext cx="5958408" cy="149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«Про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деяких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законодавчих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актів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щодо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конфіскації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незаконних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активів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осіб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уповноважених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виконання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функцій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держави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або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місцевого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самоврядування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і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покарання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набуття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таких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активів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31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жовтня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2019 року № 263-IX,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який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набрав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чинність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28.11.2019.</a:t>
            </a:r>
            <a:endParaRPr lang="en-U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FA7E73-B8C2-F248-865C-EAECD4FC1E88}"/>
              </a:ext>
            </a:extLst>
          </p:cNvPr>
          <p:cNvSpPr/>
          <p:nvPr/>
        </p:nvSpPr>
        <p:spPr>
          <a:xfrm>
            <a:off x="4192678" y="1539383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E46303-BFB7-844D-8CD6-BFAD50BECA20}"/>
              </a:ext>
            </a:extLst>
          </p:cNvPr>
          <p:cNvSpPr/>
          <p:nvPr/>
        </p:nvSpPr>
        <p:spPr>
          <a:xfrm>
            <a:off x="4716016" y="1539383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FBF2B4-C630-5845-9F49-4FF4A9D60F2B}"/>
              </a:ext>
            </a:extLst>
          </p:cNvPr>
          <p:cNvSpPr/>
          <p:nvPr/>
        </p:nvSpPr>
        <p:spPr>
          <a:xfrm>
            <a:off x="3685507" y="1539383"/>
            <a:ext cx="288032" cy="216024"/>
          </a:xfrm>
          <a:prstGeom prst="ellipse">
            <a:avLst/>
          </a:prstGeom>
          <a:solidFill>
            <a:srgbClr val="FFCC00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Gavel">
            <a:extLst>
              <a:ext uri="{FF2B5EF4-FFF2-40B4-BE49-F238E27FC236}">
                <a16:creationId xmlns:a16="http://schemas.microsoft.com/office/drawing/2014/main" id="{AA7F4E04-3AEA-814E-915C-D7A20DA77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90255">
            <a:off x="7243447" y="2698680"/>
            <a:ext cx="1721684" cy="172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14400" y="852281"/>
            <a:ext cx="8496944" cy="584775"/>
            <a:chOff x="323568" y="1753129"/>
            <a:chExt cx="8496944" cy="5847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Необхідність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відновлення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кримінальної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відповідальності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незаконне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збагачення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5536" y="2335128"/>
            <a:ext cx="2329408" cy="2308324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Меморандумом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фондом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року, 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року,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Верховною Радою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2006 року.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AF65A-C782-CD4F-B852-1BC8402BF0EC}"/>
              </a:ext>
            </a:extLst>
          </p:cNvPr>
          <p:cNvSpPr txBox="1"/>
          <p:nvPr/>
        </p:nvSpPr>
        <p:spPr>
          <a:xfrm>
            <a:off x="1450504" y="372782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ЗБАГАЧЕННЯ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700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344D1-1366-B74B-B6F8-0C860B340777}"/>
              </a:ext>
            </a:extLst>
          </p:cNvPr>
          <p:cNvSpPr txBox="1"/>
          <p:nvPr/>
        </p:nvSpPr>
        <p:spPr>
          <a:xfrm>
            <a:off x="3227276" y="1494532"/>
            <a:ext cx="2329408" cy="2154436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368-2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3BEBF-2DE2-9A4C-A8C3-A08D2261E7F9}"/>
              </a:ext>
            </a:extLst>
          </p:cNvPr>
          <p:cNvSpPr txBox="1"/>
          <p:nvPr/>
        </p:nvSpPr>
        <p:spPr>
          <a:xfrm>
            <a:off x="6059016" y="2119684"/>
            <a:ext cx="2689448" cy="2523768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збагачення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нівелює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легалізації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шляхом. 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Arrow Rotate right">
            <a:extLst>
              <a:ext uri="{FF2B5EF4-FFF2-40B4-BE49-F238E27FC236}">
                <a16:creationId xmlns:a16="http://schemas.microsoft.com/office/drawing/2014/main" id="{FDF8279D-8AE7-6645-81FB-C6D305D90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21175">
            <a:off x="2267744" y="1512051"/>
            <a:ext cx="914400" cy="914400"/>
          </a:xfrm>
          <a:prstGeom prst="rect">
            <a:avLst/>
          </a:prstGeom>
        </p:spPr>
      </p:pic>
      <p:pic>
        <p:nvPicPr>
          <p:cNvPr id="17" name="Graphic 16" descr="Arrow Rotate right">
            <a:extLst>
              <a:ext uri="{FF2B5EF4-FFF2-40B4-BE49-F238E27FC236}">
                <a16:creationId xmlns:a16="http://schemas.microsoft.com/office/drawing/2014/main" id="{4615EB6D-AB90-2841-9FE2-258D045B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55467" flipV="1">
            <a:off x="4985681" y="3673376"/>
            <a:ext cx="889248" cy="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14400" y="852281"/>
            <a:ext cx="8496944" cy="584775"/>
            <a:chOff x="323568" y="1753129"/>
            <a:chExt cx="8496944" cy="58477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Необхідність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відновлення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кримінальної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відповідальності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за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незаконне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збагачення</a:t>
              </a:r>
              <a:r>
                <a: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5535" y="2335128"/>
            <a:ext cx="2831739" cy="2308324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необґрунтованими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корупцією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схожий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Албанії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Грузії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Ізраїлі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Ліхтенштейні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Словенії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Швейцарії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Таїланді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Південній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Африці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Філіппінах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AF65A-C782-CD4F-B852-1BC8402BF0EC}"/>
              </a:ext>
            </a:extLst>
          </p:cNvPr>
          <p:cNvSpPr txBox="1"/>
          <p:nvPr/>
        </p:nvSpPr>
        <p:spPr>
          <a:xfrm>
            <a:off x="1450504" y="372782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ЗБАГАЧЕННЯ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700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344D1-1366-B74B-B6F8-0C860B340777}"/>
              </a:ext>
            </a:extLst>
          </p:cNvPr>
          <p:cNvSpPr txBox="1"/>
          <p:nvPr/>
        </p:nvSpPr>
        <p:spPr>
          <a:xfrm>
            <a:off x="3623216" y="1544369"/>
            <a:ext cx="2329408" cy="1200329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Директивою ЄС 2014/42/EU "Про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E3BEBF-2DE2-9A4C-A8C3-A08D2261E7F9}"/>
              </a:ext>
            </a:extLst>
          </p:cNvPr>
          <p:cNvSpPr txBox="1"/>
          <p:nvPr/>
        </p:nvSpPr>
        <p:spPr>
          <a:xfrm>
            <a:off x="6106163" y="2692308"/>
            <a:ext cx="2689448" cy="1938992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відмиванням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грошей (FATF),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дозволяли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конфіскацію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Arrow Rotate right">
            <a:extLst>
              <a:ext uri="{FF2B5EF4-FFF2-40B4-BE49-F238E27FC236}">
                <a16:creationId xmlns:a16="http://schemas.microsoft.com/office/drawing/2014/main" id="{FDF8279D-8AE7-6645-81FB-C6D305D90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321175">
            <a:off x="2524284" y="1477189"/>
            <a:ext cx="914400" cy="914400"/>
          </a:xfrm>
          <a:prstGeom prst="rect">
            <a:avLst/>
          </a:prstGeom>
        </p:spPr>
      </p:pic>
      <p:pic>
        <p:nvPicPr>
          <p:cNvPr id="17" name="Graphic 16" descr="Arrow Rotate right">
            <a:extLst>
              <a:ext uri="{FF2B5EF4-FFF2-40B4-BE49-F238E27FC236}">
                <a16:creationId xmlns:a16="http://schemas.microsoft.com/office/drawing/2014/main" id="{4615EB6D-AB90-2841-9FE2-258D045B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55467" flipV="1">
            <a:off x="4994956" y="2887090"/>
            <a:ext cx="889248" cy="88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46168B-1F7F-9A4E-959E-065973853B49}"/>
              </a:ext>
            </a:extLst>
          </p:cNvPr>
          <p:cNvSpPr/>
          <p:nvPr/>
        </p:nvSpPr>
        <p:spPr>
          <a:xfrm>
            <a:off x="0" y="-12938"/>
            <a:ext cx="1491556" cy="5143500"/>
          </a:xfrm>
          <a:prstGeom prst="rect">
            <a:avLst/>
          </a:prstGeom>
          <a:solidFill>
            <a:srgbClr val="FFCC00">
              <a:alpha val="94000"/>
            </a:srgbClr>
          </a:solidFill>
          <a:ln>
            <a:solidFill>
              <a:srgbClr val="FFC20E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22603-EEEF-8D43-A12C-2362717D4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67" y="101008"/>
            <a:ext cx="977011" cy="646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D0A2C0-24FE-7645-95E9-226E6191D78A}"/>
              </a:ext>
            </a:extLst>
          </p:cNvPr>
          <p:cNvSpPr/>
          <p:nvPr/>
        </p:nvSpPr>
        <p:spPr>
          <a:xfrm>
            <a:off x="1445880" y="62753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4F81BD"/>
                </a:solidFill>
                <a:latin typeface="TimesNewRomanPS"/>
                <a:cs typeface="Times New Roman" panose="02020603050405020304" pitchFamily="18" charset="0"/>
              </a:rPr>
              <a:t>Попередні редакції незаконного збагачення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71087-92BB-C047-B43A-78E4859E9C22}"/>
              </a:ext>
            </a:extLst>
          </p:cNvPr>
          <p:cNvCxnSpPr/>
          <p:nvPr/>
        </p:nvCxnSpPr>
        <p:spPr>
          <a:xfrm>
            <a:off x="323528" y="1707654"/>
            <a:ext cx="0" cy="309634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3AC8D-76D8-C846-8BE1-3885F7BCFB44}"/>
              </a:ext>
            </a:extLst>
          </p:cNvPr>
          <p:cNvCxnSpPr>
            <a:cxnSpLocks/>
          </p:cNvCxnSpPr>
          <p:nvPr/>
        </p:nvCxnSpPr>
        <p:spPr>
          <a:xfrm>
            <a:off x="4131485" y="2146785"/>
            <a:ext cx="22736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9416C2D-682B-EB47-9B79-24C32EB4ED3A}"/>
              </a:ext>
            </a:extLst>
          </p:cNvPr>
          <p:cNvSpPr/>
          <p:nvPr/>
        </p:nvSpPr>
        <p:spPr>
          <a:xfrm>
            <a:off x="2286000" y="1344507"/>
            <a:ext cx="5964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 квітня 2011 </a:t>
            </a:r>
            <a:r>
              <a:rPr lang="ru-RU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року 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 ст.368-2 КК України: одержання службовою особою неправомірної вигоди у значному  розмірі  або  передача  нею  такої  вигоди  близьким  родичам   за  відсутності ознак хабарництва (незаконне збагачення</a:t>
            </a:r>
            <a:r>
              <a:rPr lang="uk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A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36AE96-DEEE-F845-8411-29064305D525}"/>
              </a:ext>
            </a:extLst>
          </p:cNvPr>
          <p:cNvSpPr/>
          <p:nvPr/>
        </p:nvSpPr>
        <p:spPr>
          <a:xfrm>
            <a:off x="2305938" y="2231801"/>
            <a:ext cx="5817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14 жовтня 2014 </a:t>
            </a:r>
            <a:r>
              <a:rPr lang="ru-RU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року - 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ст.368-2 КК України: набуття особою, уповноваженою на виконання функцій держави або місцевого самоврядування, у власність майна, вартість якого значно перевищує доходи особи, отримані із законних джерел, або передача нею такого майна близьким родичам</a:t>
            </a:r>
            <a:endParaRPr lang="en-UA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77DAC-CD75-D746-A2F7-25DAB8253DE2}"/>
              </a:ext>
            </a:extLst>
          </p:cNvPr>
          <p:cNvSpPr/>
          <p:nvPr/>
        </p:nvSpPr>
        <p:spPr>
          <a:xfrm>
            <a:off x="2305938" y="3255826"/>
            <a:ext cx="5964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 </a:t>
            </a:r>
            <a:r>
              <a:rPr lang="ru-RU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лютого 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2015 </a:t>
            </a:r>
            <a:r>
              <a:rPr lang="ru-RU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року - 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ст.368-2 КК України: набуття особою, уповноваженою на виконання функцій держави або місцевого самоврядування, у власність активів у значному розмірі, законність підстав набуття яких не підтверджено доказами, а так само передача нею таких активів будь-якій іншій особі.</a:t>
            </a:r>
            <a:endParaRPr lang="en-UA" sz="1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Статтю 368-2 визнано такою, що не відповідає Конституції України (є неконституційною), згідно з Рішенням Конституційного Суду </a:t>
            </a:r>
            <a:r>
              <a:rPr lang="en-UA" sz="1200" u="sng" dirty="0">
                <a:solidFill>
                  <a:srgbClr val="000099"/>
                </a:solidFill>
                <a:uFill>
                  <a:solidFill>
                    <a:srgbClr val="000099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  <a:hlinkClick r:id="rId3"/>
              </a:rPr>
              <a:t>№ 1-р/2019 від 26.02.2019</a:t>
            </a:r>
            <a:r>
              <a:rPr lang="en-UA" sz="1200" dirty="0">
                <a:solidFill>
                  <a:srgbClr val="292B2C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endParaRPr lang="en-UA" sz="12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4F2A7C-A62C-5440-BC6B-2873A3961025}"/>
              </a:ext>
            </a:extLst>
          </p:cNvPr>
          <p:cNvCxnSpPr>
            <a:cxnSpLocks/>
          </p:cNvCxnSpPr>
          <p:nvPr/>
        </p:nvCxnSpPr>
        <p:spPr>
          <a:xfrm>
            <a:off x="6215219" y="4797240"/>
            <a:ext cx="3816424" cy="84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9F8BB-9FB5-B24F-AD38-C913DBBE97AA}"/>
              </a:ext>
            </a:extLst>
          </p:cNvPr>
          <p:cNvCxnSpPr>
            <a:cxnSpLocks/>
          </p:cNvCxnSpPr>
          <p:nvPr/>
        </p:nvCxnSpPr>
        <p:spPr>
          <a:xfrm>
            <a:off x="4131485" y="3147814"/>
            <a:ext cx="227364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alf Frame 8">
            <a:extLst>
              <a:ext uri="{FF2B5EF4-FFF2-40B4-BE49-F238E27FC236}">
                <a16:creationId xmlns:a16="http://schemas.microsoft.com/office/drawing/2014/main" id="{8DDB3E02-BB8F-2A49-B435-7A006C958BBF}"/>
              </a:ext>
            </a:extLst>
          </p:cNvPr>
          <p:cNvSpPr/>
          <p:nvPr/>
        </p:nvSpPr>
        <p:spPr>
          <a:xfrm>
            <a:off x="2627784" y="624451"/>
            <a:ext cx="1152128" cy="144016"/>
          </a:xfrm>
          <a:prstGeom prst="halfFrame">
            <a:avLst/>
          </a:prstGeom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Half Frame 7">
            <a:extLst>
              <a:ext uri="{FF2B5EF4-FFF2-40B4-BE49-F238E27FC236}">
                <a16:creationId xmlns:a16="http://schemas.microsoft.com/office/drawing/2014/main" id="{73CD157D-A2B7-784C-8119-EEA4E3C3611C}"/>
              </a:ext>
            </a:extLst>
          </p:cNvPr>
          <p:cNvSpPr/>
          <p:nvPr/>
        </p:nvSpPr>
        <p:spPr>
          <a:xfrm rot="10800000">
            <a:off x="6329968" y="935272"/>
            <a:ext cx="1368152" cy="144016"/>
          </a:xfrm>
          <a:prstGeom prst="halfFrame">
            <a:avLst/>
          </a:prstGeom>
          <a:solidFill>
            <a:srgbClr val="2196F3"/>
          </a:solidFill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9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8351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НОВА КОНСТРУКЦІЯ НЕЗАКОННОГО ЗБАГАЧЕННЯ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FAE11-EA72-304F-BD98-1AC1771E6EB3}"/>
              </a:ext>
            </a:extLst>
          </p:cNvPr>
          <p:cNvSpPr txBox="1"/>
          <p:nvPr/>
        </p:nvSpPr>
        <p:spPr>
          <a:xfrm>
            <a:off x="611560" y="1110283"/>
            <a:ext cx="3058864" cy="1723549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п’ятсот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E512C-4B9E-5F40-8148-9A1BF1488F7C}"/>
              </a:ext>
            </a:extLst>
          </p:cNvPr>
          <p:cNvSpPr txBox="1"/>
          <p:nvPr/>
        </p:nvSpPr>
        <p:spPr>
          <a:xfrm>
            <a:off x="621315" y="3042182"/>
            <a:ext cx="2006469" cy="1631216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активами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6 831 500 грн. станом на 2020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853F0-1CCB-4B4C-9048-130C827643A5}"/>
              </a:ext>
            </a:extLst>
          </p:cNvPr>
          <p:cNvSpPr txBox="1"/>
          <p:nvPr/>
        </p:nvSpPr>
        <p:spPr>
          <a:xfrm>
            <a:off x="3872840" y="1125968"/>
            <a:ext cx="4803616" cy="236988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доведено,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вчиняти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тотожні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EFA79-A76F-A64E-9BDD-390CF8EEAE83}"/>
              </a:ext>
            </a:extLst>
          </p:cNvPr>
          <p:cNvSpPr/>
          <p:nvPr/>
        </p:nvSpPr>
        <p:spPr>
          <a:xfrm>
            <a:off x="2915816" y="3673645"/>
            <a:ext cx="5994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Aft>
                <a:spcPts val="600"/>
              </a:spcAft>
            </a:pP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Важливо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: 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при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визначенні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різниці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між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вартістю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набутих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активів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законними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доходами не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враховуються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є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предметом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справах про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визнання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активів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необґрунтованими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їх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стягнення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в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дохід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держави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також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стягнуті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в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дохід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держави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в рамках такого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</a:t>
            </a:r>
            <a:endParaRPr lang="en-UA" sz="16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1" name="Graphic 10" descr="Circle with right arrow">
            <a:extLst>
              <a:ext uri="{FF2B5EF4-FFF2-40B4-BE49-F238E27FC236}">
                <a16:creationId xmlns:a16="http://schemas.microsoft.com/office/drawing/2014/main" id="{C0A5F08D-F666-A948-B307-06AE922A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367054" flipH="1">
            <a:off x="2748361" y="2978349"/>
            <a:ext cx="622048" cy="6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51520" y="1044084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НОВОВВЕДЕННЯ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5905E2-8FF8-3041-996C-B9BD81E15A28}"/>
              </a:ext>
            </a:extLst>
          </p:cNvPr>
          <p:cNvSpPr txBox="1"/>
          <p:nvPr/>
        </p:nvSpPr>
        <p:spPr>
          <a:xfrm>
            <a:off x="1331640" y="481690"/>
            <a:ext cx="66247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uk-UA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 ЗБАГАЧЕННЯ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700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26472C-B93D-C54C-82F3-2250F82D0E08}"/>
              </a:ext>
            </a:extLst>
          </p:cNvPr>
          <p:cNvSpPr/>
          <p:nvPr/>
        </p:nvSpPr>
        <p:spPr>
          <a:xfrm>
            <a:off x="1338900" y="1756655"/>
            <a:ext cx="6507596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Запровадження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Цивільному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кодексі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окремої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підстави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припинення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права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власності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визначення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видів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можуть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визнаватися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необґрунтованими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та межу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вартості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таких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  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5EFCE-6D8A-BB48-AF2A-DD49CD37BF88}"/>
              </a:ext>
            </a:extLst>
          </p:cNvPr>
          <p:cNvSpPr/>
          <p:nvPr/>
        </p:nvSpPr>
        <p:spPr>
          <a:xfrm>
            <a:off x="1366911" y="3003798"/>
            <a:ext cx="6507596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Цивільний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процесуальний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кодекс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доповнено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положеннями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про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особливості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позовного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справах про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визнання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необґрунтованими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активів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їх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стягнення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в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дохід</a:t>
            </a:r>
            <a:r>
              <a:rPr lang="ru-RU" sz="14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держави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3" name="Graphic 12" descr="Books">
            <a:extLst>
              <a:ext uri="{FF2B5EF4-FFF2-40B4-BE49-F238E27FC236}">
                <a16:creationId xmlns:a16="http://schemas.microsoft.com/office/drawing/2014/main" id="{ABAB8510-2EF3-4B43-A44A-37E71A2FE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04" y="3818893"/>
            <a:ext cx="914400" cy="914400"/>
          </a:xfrm>
          <a:prstGeom prst="rect">
            <a:avLst/>
          </a:prstGeom>
        </p:spPr>
      </p:pic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9C62D1E7-6615-714C-846B-3BC90A8173C2}"/>
              </a:ext>
            </a:extLst>
          </p:cNvPr>
          <p:cNvCxnSpPr/>
          <p:nvPr/>
        </p:nvCxnSpPr>
        <p:spPr>
          <a:xfrm>
            <a:off x="2771800" y="2762772"/>
            <a:ext cx="3312368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Link">
            <a:extLst>
              <a:ext uri="{FF2B5EF4-FFF2-40B4-BE49-F238E27FC236}">
                <a16:creationId xmlns:a16="http://schemas.microsoft.com/office/drawing/2014/main" id="{A1BB14FA-6647-754C-8FF2-F0CCA1D26D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8796" y="2426284"/>
            <a:ext cx="698376" cy="698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0BC18E-6732-0644-970C-BD5D37CB6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3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482" y="483449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</a:t>
            </a:r>
            <a:r>
              <a:rPr lang="uk-UA" sz="14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 НЕЗАКОННЕ ЗБАГАЧЕННЯ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FAE11-EA72-304F-BD98-1AC1771E6EB3}"/>
              </a:ext>
            </a:extLst>
          </p:cNvPr>
          <p:cNvSpPr txBox="1"/>
          <p:nvPr/>
        </p:nvSpPr>
        <p:spPr>
          <a:xfrm>
            <a:off x="1207230" y="1766950"/>
            <a:ext cx="7286851" cy="2585323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справах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позивач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позивачем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покладається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885E4695-6EF5-D14B-A560-F3D978F74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3808" y="963907"/>
            <a:ext cx="3215685" cy="3215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257322-AF86-F040-9C5A-3A3C8AD38B20}"/>
              </a:ext>
            </a:extLst>
          </p:cNvPr>
          <p:cNvSpPr/>
          <p:nvPr/>
        </p:nvSpPr>
        <p:spPr>
          <a:xfrm>
            <a:off x="1475656" y="1124596"/>
            <a:ext cx="6750001" cy="35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Окремо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уточнюється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обов’язок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доказування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справах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такої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категорії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:</a:t>
            </a:r>
            <a:endParaRPr lang="en-UA" sz="1600" b="1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212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16DD1-9C6D-8449-A0F9-7348FBC2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213"/>
            <a:ext cx="1531370" cy="783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5CED4D-ABFF-8345-BFD3-6A8CF716A9AC}"/>
              </a:ext>
            </a:extLst>
          </p:cNvPr>
          <p:cNvSpPr/>
          <p:nvPr/>
        </p:nvSpPr>
        <p:spPr>
          <a:xfrm>
            <a:off x="7397561" y="7735"/>
            <a:ext cx="1728192" cy="5143500"/>
          </a:xfrm>
          <a:prstGeom prst="rect">
            <a:avLst/>
          </a:prstGeom>
          <a:solidFill>
            <a:srgbClr val="FFC20E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F7F55657-D5C7-DF4E-979E-ABF85CFFFAC4}"/>
              </a:ext>
            </a:extLst>
          </p:cNvPr>
          <p:cNvSpPr/>
          <p:nvPr/>
        </p:nvSpPr>
        <p:spPr>
          <a:xfrm>
            <a:off x="997212" y="684805"/>
            <a:ext cx="6095068" cy="36724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E3995-3B3B-264C-A09C-B435C418BA2C}"/>
              </a:ext>
            </a:extLst>
          </p:cNvPr>
          <p:cNvSpPr/>
          <p:nvPr/>
        </p:nvSpPr>
        <p:spPr>
          <a:xfrm>
            <a:off x="1266993" y="1203598"/>
            <a:ext cx="5634875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Результатом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активної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роботи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Верховної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Ради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ІХ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скликання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стало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прийняття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великого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масиву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нормативних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актів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зокрема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до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Кримінального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процесуального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кодексу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endParaRPr lang="en-UA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6C445-5972-7448-A4E6-B0FADF114923}"/>
              </a:ext>
            </a:extLst>
          </p:cNvPr>
          <p:cNvSpPr/>
          <p:nvPr/>
        </p:nvSpPr>
        <p:spPr>
          <a:xfrm>
            <a:off x="1071030" y="2601858"/>
            <a:ext cx="6030416" cy="10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Таким чином,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вважаємо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необхідне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детально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розглянути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проаналізувати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запроваджені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законодавства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також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спробувати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спрогнозувати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їхній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подальший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вплив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правозастосовну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діяльність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A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D41A8AF-D42E-A449-84D6-F6122A60F3D7}"/>
              </a:ext>
            </a:extLst>
          </p:cNvPr>
          <p:cNvCxnSpPr/>
          <p:nvPr/>
        </p:nvCxnSpPr>
        <p:spPr>
          <a:xfrm>
            <a:off x="2388562" y="2354583"/>
            <a:ext cx="3312368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Link">
            <a:extLst>
              <a:ext uri="{FF2B5EF4-FFF2-40B4-BE49-F238E27FC236}">
                <a16:creationId xmlns:a16="http://schemas.microsoft.com/office/drawing/2014/main" id="{996F0770-1231-8041-A415-7E7D21D70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1880" y="1993052"/>
            <a:ext cx="698376" cy="698376"/>
          </a:xfrm>
          <a:prstGeom prst="rect">
            <a:avLst/>
          </a:prstGeom>
        </p:spPr>
      </p:pic>
      <p:pic>
        <p:nvPicPr>
          <p:cNvPr id="16" name="Graphic 15" descr="Paperclip">
            <a:extLst>
              <a:ext uri="{FF2B5EF4-FFF2-40B4-BE49-F238E27FC236}">
                <a16:creationId xmlns:a16="http://schemas.microsoft.com/office/drawing/2014/main" id="{A145C0ED-62D4-DD47-8401-875107AC7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59127">
            <a:off x="657153" y="4025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8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83518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Open Sans" panose="020B0606030504020204" pitchFamily="34" charset="0"/>
                <a:cs typeface="Calibri Light" panose="020F0302020204030204" pitchFamily="34" charset="0"/>
              </a:rPr>
              <a:t>ІІ.НЕЗАКОННЕ ЗБАГАЧЕННЯ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FAE11-EA72-304F-BD98-1AC1771E6EB3}"/>
              </a:ext>
            </a:extLst>
          </p:cNvPr>
          <p:cNvSpPr txBox="1"/>
          <p:nvPr/>
        </p:nvSpPr>
        <p:spPr>
          <a:xfrm>
            <a:off x="323528" y="1576661"/>
            <a:ext cx="2860104" cy="249299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суду з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прокурорам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справ, 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відповідачем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Спеціалізованої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таких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прокурорам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дорученням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прокурора).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E512C-4B9E-5F40-8148-9A1BF1488F7C}"/>
              </a:ext>
            </a:extLst>
          </p:cNvPr>
          <p:cNvSpPr txBox="1"/>
          <p:nvPr/>
        </p:nvSpPr>
        <p:spPr>
          <a:xfrm>
            <a:off x="3393044" y="1638216"/>
            <a:ext cx="2592288" cy="236988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необґрунтованими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юрисдикції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антикорупційного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свою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справ.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853F0-1CCB-4B4C-9048-130C827643A5}"/>
              </a:ext>
            </a:extLst>
          </p:cNvPr>
          <p:cNvSpPr txBox="1"/>
          <p:nvPr/>
        </p:nvSpPr>
        <p:spPr>
          <a:xfrm>
            <a:off x="6169003" y="1822882"/>
            <a:ext cx="2808311" cy="2185214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відповідача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справах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необґрунтованими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дохід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винуватості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підозрюваного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4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434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.НЕЗАКОННЕ ЗБАГАЧЕННЯ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059547"/>
            <a:ext cx="8507063" cy="400110"/>
            <a:chOff x="323568" y="1729714"/>
            <a:chExt cx="8507063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687" y="1729714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ПРОБЛЕМИ</a:t>
              </a:r>
            </a:p>
          </p:txBody>
        </p:sp>
      </p:grpSp>
      <p:sp>
        <p:nvSpPr>
          <p:cNvPr id="8" name="Half Frame 7">
            <a:extLst>
              <a:ext uri="{FF2B5EF4-FFF2-40B4-BE49-F238E27FC236}">
                <a16:creationId xmlns:a16="http://schemas.microsoft.com/office/drawing/2014/main" id="{66087389-697B-2747-BB72-DD39328D00FD}"/>
              </a:ext>
            </a:extLst>
          </p:cNvPr>
          <p:cNvSpPr/>
          <p:nvPr/>
        </p:nvSpPr>
        <p:spPr>
          <a:xfrm rot="10800000">
            <a:off x="2553425" y="2696529"/>
            <a:ext cx="1368152" cy="144016"/>
          </a:xfrm>
          <a:prstGeom prst="halfFrame">
            <a:avLst/>
          </a:prstGeom>
          <a:solidFill>
            <a:srgbClr val="2196F3"/>
          </a:solidFill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5CE91A54-526A-AC47-90D2-8D3666B2B8AB}"/>
              </a:ext>
            </a:extLst>
          </p:cNvPr>
          <p:cNvSpPr/>
          <p:nvPr/>
        </p:nvSpPr>
        <p:spPr>
          <a:xfrm>
            <a:off x="3779912" y="3339304"/>
            <a:ext cx="1152128" cy="144016"/>
          </a:xfrm>
          <a:prstGeom prst="halfFrame">
            <a:avLst/>
          </a:prstGeom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1ACE8902-5C7D-7346-9CD0-579F65D75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08279">
            <a:off x="5563833" y="1841001"/>
            <a:ext cx="1287487" cy="1287487"/>
          </a:xfrm>
          <a:prstGeom prst="rect">
            <a:avLst/>
          </a:prstGeom>
        </p:spPr>
      </p:pic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3E8AFA5C-AC60-C548-A3C4-0B55E5E3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37519">
            <a:off x="921852" y="3004023"/>
            <a:ext cx="1287487" cy="12874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3F2294-2A6A-904D-B0B3-7BA00B1ADFAE}"/>
              </a:ext>
            </a:extLst>
          </p:cNvPr>
          <p:cNvSpPr/>
          <p:nvPr/>
        </p:nvSpPr>
        <p:spPr>
          <a:xfrm>
            <a:off x="195417" y="1933070"/>
            <a:ext cx="3726160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600"/>
              </a:spcAft>
            </a:pP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Зворотна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дія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закону в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часі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-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незаконне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збагачення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не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може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поширюватися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активи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набутті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набрання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чинності</a:t>
            </a: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  <a:endParaRPr lang="en-UA" sz="1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F355F-9947-7A4C-943B-D366C974B29B}"/>
              </a:ext>
            </a:extLst>
          </p:cNvPr>
          <p:cNvSpPr/>
          <p:nvPr/>
        </p:nvSpPr>
        <p:spPr>
          <a:xfrm>
            <a:off x="3921577" y="3479159"/>
            <a:ext cx="4572000" cy="8157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Щодо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таких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активів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слідчі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органи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застосовують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зміну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кваліфікації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на ст.366-1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Кримінального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кодексу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України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(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декларування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недостовірної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інформації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).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alf Frame 7">
            <a:extLst>
              <a:ext uri="{FF2B5EF4-FFF2-40B4-BE49-F238E27FC236}">
                <a16:creationId xmlns:a16="http://schemas.microsoft.com/office/drawing/2014/main" id="{F83B90F6-E0D6-C448-8AB7-876FB92FCF7B}"/>
              </a:ext>
            </a:extLst>
          </p:cNvPr>
          <p:cNvSpPr/>
          <p:nvPr/>
        </p:nvSpPr>
        <p:spPr>
          <a:xfrm rot="10800000">
            <a:off x="7086999" y="4255082"/>
            <a:ext cx="1368152" cy="144016"/>
          </a:xfrm>
          <a:prstGeom prst="halfFrame">
            <a:avLst/>
          </a:prstGeom>
          <a:solidFill>
            <a:srgbClr val="2196F3"/>
          </a:solidFill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Half Frame 8">
            <a:extLst>
              <a:ext uri="{FF2B5EF4-FFF2-40B4-BE49-F238E27FC236}">
                <a16:creationId xmlns:a16="http://schemas.microsoft.com/office/drawing/2014/main" id="{EAF1F29D-07A4-C24F-A996-DCA9DCC3D890}"/>
              </a:ext>
            </a:extLst>
          </p:cNvPr>
          <p:cNvSpPr/>
          <p:nvPr/>
        </p:nvSpPr>
        <p:spPr>
          <a:xfrm>
            <a:off x="708569" y="1842130"/>
            <a:ext cx="1152128" cy="181880"/>
          </a:xfrm>
          <a:prstGeom prst="halfFrame">
            <a:avLst/>
          </a:prstGeom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1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5383" y="4214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ПОРЯДОК ПРИЗНАЧЕННЯ ЕКСПЕРТИЗИ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979134"/>
            <a:ext cx="8496944" cy="36004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63588" y="2767036"/>
            <a:ext cx="7488832" cy="1384995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р. № 2147-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«Поправки Лозового»).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97FAEF-4C0A-274C-813A-FF60CB882406}"/>
              </a:ext>
            </a:extLst>
          </p:cNvPr>
          <p:cNvSpPr/>
          <p:nvPr/>
        </p:nvSpPr>
        <p:spPr>
          <a:xfrm>
            <a:off x="791580" y="100474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Законом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"Про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деяких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законодавчих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актів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щодо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вдосконалення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окремих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положень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кримінального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процесуального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законодавства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" № 187-ІХ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04.10.2019 р. ,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який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набрав </a:t>
            </a:r>
            <a:r>
              <a:rPr lang="ru-RU" sz="16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чинності</a:t>
            </a:r>
            <a:r>
              <a:rPr lang="ru-RU" sz="16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17.10.2019.</a:t>
            </a:r>
            <a:endParaRPr lang="en-UA" sz="1600" b="1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16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80A23152-D38A-3B48-9226-0661CB750D82}"/>
              </a:ext>
            </a:extLst>
          </p:cNvPr>
          <p:cNvSpPr/>
          <p:nvPr/>
        </p:nvSpPr>
        <p:spPr>
          <a:xfrm>
            <a:off x="2267744" y="1033435"/>
            <a:ext cx="4464496" cy="1135057"/>
          </a:xfrm>
          <a:prstGeom prst="hexagon">
            <a:avLst/>
          </a:prstGeom>
          <a:solidFill>
            <a:srgbClr val="FFCC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Законом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794DB-38FF-E541-BFBB-D7ECE5B81ABC}"/>
              </a:ext>
            </a:extLst>
          </p:cNvPr>
          <p:cNvSpPr/>
          <p:nvPr/>
        </p:nvSpPr>
        <p:spPr>
          <a:xfrm>
            <a:off x="299082" y="2485508"/>
            <a:ext cx="2862064" cy="2246769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2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експертом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04056E-AE0F-9940-9E59-61D5FDDC8CC0}"/>
              </a:ext>
            </a:extLst>
          </p:cNvPr>
          <p:cNvSpPr/>
          <p:nvPr/>
        </p:nvSpPr>
        <p:spPr>
          <a:xfrm>
            <a:off x="5920891" y="2571750"/>
            <a:ext cx="2862064" cy="2000548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600" dirty="0">
              <a:latin typeface="TimesNewRomanPSMT"/>
            </a:endParaRPr>
          </a:p>
          <a:p>
            <a:pPr algn="ctr"/>
            <a:r>
              <a:rPr lang="ru-RU" sz="2000" b="1" dirty="0">
                <a:solidFill>
                  <a:srgbClr val="FFC2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000" dirty="0">
              <a:latin typeface="TimesNewRomanPSMT"/>
            </a:endParaRP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Слідчому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прокурору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психіатричної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неосудності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осудності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NewRomanPSMT"/>
              </a:rPr>
              <a:t> </a:t>
            </a:r>
            <a:endParaRPr lang="ru-RU" sz="1600" dirty="0"/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22689BA-24B8-9447-ACD4-9B6960449B61}"/>
              </a:ext>
            </a:extLst>
          </p:cNvPr>
          <p:cNvSpPr/>
          <p:nvPr/>
        </p:nvSpPr>
        <p:spPr>
          <a:xfrm rot="1921086">
            <a:off x="3520965" y="2195080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4FE25EEF-F72D-6A4E-82E5-5B436F1A4311}"/>
              </a:ext>
            </a:extLst>
          </p:cNvPr>
          <p:cNvSpPr/>
          <p:nvPr/>
        </p:nvSpPr>
        <p:spPr>
          <a:xfrm rot="20224636">
            <a:off x="5292081" y="2254361"/>
            <a:ext cx="360040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E46A9-B321-1842-A276-655330890BC9}"/>
              </a:ext>
            </a:extLst>
          </p:cNvPr>
          <p:cNvSpPr/>
          <p:nvPr/>
        </p:nvSpPr>
        <p:spPr>
          <a:xfrm>
            <a:off x="1232756" y="45886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ПОРЯДОК ПРИЗНАЧЕННЯ ЕКСПЕРТИЗИ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E443AE-D71D-A648-9F08-B8A02B809A80}"/>
              </a:ext>
            </a:extLst>
          </p:cNvPr>
          <p:cNvSpPr/>
          <p:nvPr/>
        </p:nvSpPr>
        <p:spPr>
          <a:xfrm>
            <a:off x="2501772" y="3605507"/>
            <a:ext cx="3276363" cy="92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слідчого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судді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призначити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експертизу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клопотанням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сторони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обвинувачення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скасовано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повному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обсязі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A" sz="11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F9724E-A2B4-E64C-ABAC-8A08F2EA8252}"/>
              </a:ext>
            </a:extLst>
          </p:cNvPr>
          <p:cNvSpPr/>
          <p:nvPr/>
        </p:nvSpPr>
        <p:spPr>
          <a:xfrm>
            <a:off x="3465824" y="3315451"/>
            <a:ext cx="2304256" cy="1323439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2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algn="ctr"/>
            <a:endParaRPr lang="ru-RU" sz="2000" b="1" dirty="0">
              <a:solidFill>
                <a:srgbClr val="FFC2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FFC2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421180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80A23152-D38A-3B48-9226-0661CB750D82}"/>
              </a:ext>
            </a:extLst>
          </p:cNvPr>
          <p:cNvSpPr/>
          <p:nvPr/>
        </p:nvSpPr>
        <p:spPr>
          <a:xfrm>
            <a:off x="2195736" y="966912"/>
            <a:ext cx="4464496" cy="1135057"/>
          </a:xfrm>
          <a:prstGeom prst="hexagon">
            <a:avLst/>
          </a:prstGeom>
          <a:solidFill>
            <a:srgbClr val="FFCC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Законом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A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3794DB-38FF-E541-BFBB-D7ECE5B81ABC}"/>
              </a:ext>
            </a:extLst>
          </p:cNvPr>
          <p:cNvSpPr/>
          <p:nvPr/>
        </p:nvSpPr>
        <p:spPr>
          <a:xfrm>
            <a:off x="325018" y="2248031"/>
            <a:ext cx="2862064" cy="2400657"/>
          </a:xfrm>
          <a:prstGeom prst="rect">
            <a:avLst/>
          </a:prstGeom>
          <a:noFill/>
          <a:ln>
            <a:solidFill>
              <a:srgbClr val="FFC20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FFC2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поважних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залучити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силами, 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7E46A9-B321-1842-A276-655330890BC9}"/>
              </a:ext>
            </a:extLst>
          </p:cNvPr>
          <p:cNvSpPr/>
          <p:nvPr/>
        </p:nvSpPr>
        <p:spPr>
          <a:xfrm>
            <a:off x="1232756" y="458867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ПОРЯДОК ПРИЗНАЧЕННЯ ЕКСПЕРТИЗИ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B3A050-C17F-8341-A412-179E023D6C5C}"/>
              </a:ext>
            </a:extLst>
          </p:cNvPr>
          <p:cNvSpPr/>
          <p:nvPr/>
        </p:nvSpPr>
        <p:spPr>
          <a:xfrm>
            <a:off x="3076598" y="2267073"/>
            <a:ext cx="5742384" cy="241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для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вирішення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питань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мають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істотне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значення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для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кримінального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необхідне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залучення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експерта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проте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сторона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обвинувачення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не залучила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його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для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вирішення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залученим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стороною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обвинувачення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експертом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поставлені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запитання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не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дозволяють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дати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повний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належний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висновок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питань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для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з'ясування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яких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необхідне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проведення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експертизи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існують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достатні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підстави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вважати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залучений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стороною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обвинувачення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експерт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внаслідок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відсутності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нього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необхідних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знань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упередженості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інших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причин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надасть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надав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неповний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чи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неправильний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i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висновок</a:t>
            </a:r>
            <a:r>
              <a:rPr lang="ru-RU" sz="1200" i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;</a:t>
            </a:r>
            <a:endParaRPr lang="en-UA" sz="1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1" name="Graphic 10" descr="Arrow Slight curve">
            <a:extLst>
              <a:ext uri="{FF2B5EF4-FFF2-40B4-BE49-F238E27FC236}">
                <a16:creationId xmlns:a16="http://schemas.microsoft.com/office/drawing/2014/main" id="{F81D359F-03A2-B140-9713-13F084CCB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872" y="2427734"/>
            <a:ext cx="914400" cy="914400"/>
          </a:xfrm>
          <a:prstGeom prst="rect">
            <a:avLst/>
          </a:prstGeom>
        </p:spPr>
      </p:pic>
      <p:pic>
        <p:nvPicPr>
          <p:cNvPr id="17" name="Graphic 16" descr="Arrow Slight curve">
            <a:extLst>
              <a:ext uri="{FF2B5EF4-FFF2-40B4-BE49-F238E27FC236}">
                <a16:creationId xmlns:a16="http://schemas.microsoft.com/office/drawing/2014/main" id="{49FFA53E-277C-5B4A-90D6-8274F1634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7444" y="2932433"/>
            <a:ext cx="914400" cy="914400"/>
          </a:xfrm>
          <a:prstGeom prst="rect">
            <a:avLst/>
          </a:prstGeom>
        </p:spPr>
      </p:pic>
      <p:pic>
        <p:nvPicPr>
          <p:cNvPr id="19" name="Graphic 18" descr="Arrow Slight curve">
            <a:extLst>
              <a:ext uri="{FF2B5EF4-FFF2-40B4-BE49-F238E27FC236}">
                <a16:creationId xmlns:a16="http://schemas.microsoft.com/office/drawing/2014/main" id="{0398F139-A986-6D4F-B9DF-C61515F321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9872" y="35027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16DD1-9C6D-8449-A0F9-7348FBC25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213"/>
            <a:ext cx="1531370" cy="7835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5CED4D-ABFF-8345-BFD3-6A8CF716A9AC}"/>
              </a:ext>
            </a:extLst>
          </p:cNvPr>
          <p:cNvSpPr/>
          <p:nvPr/>
        </p:nvSpPr>
        <p:spPr>
          <a:xfrm>
            <a:off x="7397561" y="7735"/>
            <a:ext cx="1728192" cy="5143500"/>
          </a:xfrm>
          <a:prstGeom prst="rect">
            <a:avLst/>
          </a:prstGeom>
          <a:solidFill>
            <a:srgbClr val="FFC20E"/>
          </a:solidFill>
          <a:ln>
            <a:solidFill>
              <a:srgbClr val="219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F7F55657-D5C7-DF4E-979E-ABF85CFFFAC4}"/>
              </a:ext>
            </a:extLst>
          </p:cNvPr>
          <p:cNvSpPr/>
          <p:nvPr/>
        </p:nvSpPr>
        <p:spPr>
          <a:xfrm>
            <a:off x="1036896" y="684805"/>
            <a:ext cx="6095068" cy="367240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вказаним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розвантажено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без того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завантажений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2018 р.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160 тис.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клопотань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2019 –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 тис.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FE3995-3B3B-264C-A09C-B435C418BA2C}"/>
              </a:ext>
            </a:extLst>
          </p:cNvPr>
          <p:cNvSpPr/>
          <p:nvPr/>
        </p:nvSpPr>
        <p:spPr>
          <a:xfrm>
            <a:off x="1266993" y="1203598"/>
            <a:ext cx="5634875" cy="32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A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7D41A8AF-D42E-A449-84D6-F6122A60F3D7}"/>
              </a:ext>
            </a:extLst>
          </p:cNvPr>
          <p:cNvCxnSpPr/>
          <p:nvPr/>
        </p:nvCxnSpPr>
        <p:spPr>
          <a:xfrm>
            <a:off x="2428246" y="1668190"/>
            <a:ext cx="3312368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 descr="Link">
            <a:extLst>
              <a:ext uri="{FF2B5EF4-FFF2-40B4-BE49-F238E27FC236}">
                <a16:creationId xmlns:a16="http://schemas.microsoft.com/office/drawing/2014/main" id="{996F0770-1231-8041-A415-7E7D21D70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41332" y="1309096"/>
            <a:ext cx="698376" cy="698376"/>
          </a:xfrm>
          <a:prstGeom prst="rect">
            <a:avLst/>
          </a:prstGeom>
        </p:spPr>
      </p:pic>
      <p:pic>
        <p:nvPicPr>
          <p:cNvPr id="16" name="Graphic 15" descr="Paperclip">
            <a:extLst>
              <a:ext uri="{FF2B5EF4-FFF2-40B4-BE49-F238E27FC236}">
                <a16:creationId xmlns:a16="http://schemas.microsoft.com/office/drawing/2014/main" id="{A145C0ED-62D4-DD47-8401-875107AC7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559127">
            <a:off x="676995" y="3523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5383" y="4214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ІНШІ ЗМІНИ, Внесені Цим Законом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1131590"/>
            <a:ext cx="8496944" cy="36004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8BE76-AE5B-6A47-827E-62AE82C2A25F}"/>
              </a:ext>
            </a:extLst>
          </p:cNvPr>
          <p:cNvSpPr/>
          <p:nvPr/>
        </p:nvSpPr>
        <p:spPr>
          <a:xfrm>
            <a:off x="1259632" y="1707654"/>
            <a:ext cx="6498468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Даним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також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Законом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було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внесено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Кримінального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процесуального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кодексу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пов’язані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із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цим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Законів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«Про статус народного депутата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», «Про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Національне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антикорупційне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бюро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», «Про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судову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експертизу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», «Про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радіочастотний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ресурс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», «Про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внесення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деяких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законодавчих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актів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щодо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спрощення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досудового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розслідування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окремих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категорій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(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набув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чинності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з 01.01.2020 року).</a:t>
            </a:r>
            <a:endParaRPr lang="en-U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Half Frame 8">
            <a:extLst>
              <a:ext uri="{FF2B5EF4-FFF2-40B4-BE49-F238E27FC236}">
                <a16:creationId xmlns:a16="http://schemas.microsoft.com/office/drawing/2014/main" id="{B1452C8A-C249-BD47-BD73-E13EA562F971}"/>
              </a:ext>
            </a:extLst>
          </p:cNvPr>
          <p:cNvSpPr/>
          <p:nvPr/>
        </p:nvSpPr>
        <p:spPr>
          <a:xfrm>
            <a:off x="989348" y="1635708"/>
            <a:ext cx="1152128" cy="181880"/>
          </a:xfrm>
          <a:prstGeom prst="halfFrame">
            <a:avLst/>
          </a:prstGeom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Half Frame 7">
            <a:extLst>
              <a:ext uri="{FF2B5EF4-FFF2-40B4-BE49-F238E27FC236}">
                <a16:creationId xmlns:a16="http://schemas.microsoft.com/office/drawing/2014/main" id="{3DA5A5E1-1059-CD4B-80F9-CC9F0488C137}"/>
              </a:ext>
            </a:extLst>
          </p:cNvPr>
          <p:cNvSpPr/>
          <p:nvPr/>
        </p:nvSpPr>
        <p:spPr>
          <a:xfrm rot="10800000">
            <a:off x="6660232" y="4011910"/>
            <a:ext cx="1368152" cy="144016"/>
          </a:xfrm>
          <a:prstGeom prst="halfFrame">
            <a:avLst/>
          </a:prstGeom>
          <a:solidFill>
            <a:srgbClr val="2196F3"/>
          </a:solidFill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6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849908-0D26-B143-BD17-97063EA58DB0}"/>
              </a:ext>
            </a:extLst>
          </p:cNvPr>
          <p:cNvSpPr txBox="1"/>
          <p:nvPr/>
        </p:nvSpPr>
        <p:spPr>
          <a:xfrm>
            <a:off x="1335383" y="4214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Інші зміни, внесені цим законом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4AA25-1650-4E46-B31E-4BE45975D6C1}"/>
              </a:ext>
            </a:extLst>
          </p:cNvPr>
          <p:cNvSpPr/>
          <p:nvPr/>
        </p:nvSpPr>
        <p:spPr>
          <a:xfrm>
            <a:off x="1326656" y="883811"/>
            <a:ext cx="6390456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Основними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нововведеннями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Закону </a:t>
            </a:r>
            <a:r>
              <a:rPr lang="ru-RU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є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наступні</a:t>
            </a:r>
            <a:r>
              <a:rPr lang="ru-RU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A" sz="16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E1C5D3-BC96-8C4E-88F4-84A974293854}"/>
              </a:ext>
            </a:extLst>
          </p:cNvPr>
          <p:cNvCxnSpPr>
            <a:cxnSpLocks/>
          </p:cNvCxnSpPr>
          <p:nvPr/>
        </p:nvCxnSpPr>
        <p:spPr>
          <a:xfrm>
            <a:off x="1799692" y="1283018"/>
            <a:ext cx="55446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FBFB1E-CA12-9047-93CC-E759E5A69546}"/>
              </a:ext>
            </a:extLst>
          </p:cNvPr>
          <p:cNvSpPr/>
          <p:nvPr/>
        </p:nvSpPr>
        <p:spPr>
          <a:xfrm>
            <a:off x="388426" y="1382666"/>
            <a:ext cx="8144013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1.Надано НАБУ та ДБР права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самостійно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здійснювати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зняття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інформації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транспортних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телекомунікаційних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мереж у рамках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проведення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негласних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слідчих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розшукових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дій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;</a:t>
            </a:r>
            <a:endParaRPr lang="en-UA" sz="1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7F4815-3059-4C40-BB90-3ED82D9481C6}"/>
              </a:ext>
            </a:extLst>
          </p:cNvPr>
          <p:cNvSpPr/>
          <p:nvPr/>
        </p:nvSpPr>
        <p:spPr>
          <a:xfrm>
            <a:off x="362397" y="1971376"/>
            <a:ext cx="8352928" cy="113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2.Надано прокурору право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звернутися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(в тому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числі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за результатами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клопотання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учасників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) до суду з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клопотанням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закрити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кримінальне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якщо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не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встановлено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особу, яка вчинила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кримінальне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правопорушення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у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разі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закінчення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строків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давності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притягнення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кримінальної</a:t>
            </a:r>
            <a:r>
              <a:rPr lang="ru-RU" sz="12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відповідальності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крім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випадків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вчинення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тяжкого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особливо тяжкого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злочину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проти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життя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здоров’я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особи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злочину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за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який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згідно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із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законом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може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бути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призначено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покарання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виді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довічного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позбавлення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волі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(п. 3-1 ч. 1 ст. 284 КПК); </a:t>
            </a:r>
            <a:endParaRPr lang="en-UA" sz="1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FB962D-B775-AE46-932A-CD05463D7317}"/>
              </a:ext>
            </a:extLst>
          </p:cNvPr>
          <p:cNvSpPr/>
          <p:nvPr/>
        </p:nvSpPr>
        <p:spPr>
          <a:xfrm>
            <a:off x="339406" y="3127789"/>
            <a:ext cx="8242051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3.Встановлено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положення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про те,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судовий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розгляд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починається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оголошення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прокурором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лише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короткого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викладу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обвинувального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акта.</a:t>
            </a:r>
            <a:endParaRPr lang="en-UA" sz="1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DC0DBD-A01E-8D4F-BE4B-154D8D3996DE}"/>
              </a:ext>
            </a:extLst>
          </p:cNvPr>
          <p:cNvSpPr/>
          <p:nvPr/>
        </p:nvSpPr>
        <p:spPr>
          <a:xfrm>
            <a:off x="362397" y="3691392"/>
            <a:ext cx="8242051" cy="92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600"/>
              </a:spcAft>
            </a:pP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4.Вилучено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із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процесуального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кодексу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Закону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«Про статус народного депутата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»,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норми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яка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забороняє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без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згоди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Верховної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Ради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здійснювати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обшук</a:t>
            </a:r>
            <a:r>
              <a:rPr lang="ru-RU" sz="1200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народного депутата </a:t>
            </a:r>
            <a:r>
              <a:rPr lang="ru-RU" sz="1200" u="sng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огляд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його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особистих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речей і багажу, транспорту, жилого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чи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службового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приміщення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також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втручатися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таємницю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листування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телефонних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розмов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та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іншої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кореспонденції</a:t>
            </a:r>
            <a:r>
              <a:rPr lang="ru-RU" sz="12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; </a:t>
            </a:r>
            <a:endParaRPr lang="en-UA" sz="12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9" name="Graphic 18" descr="Scales of justice">
            <a:extLst>
              <a:ext uri="{FF2B5EF4-FFF2-40B4-BE49-F238E27FC236}">
                <a16:creationId xmlns:a16="http://schemas.microsoft.com/office/drawing/2014/main" id="{B7279AC8-D69E-B745-9ACC-65F8BE45C8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1" y="1430389"/>
            <a:ext cx="360989" cy="360989"/>
          </a:xfrm>
          <a:prstGeom prst="rect">
            <a:avLst/>
          </a:prstGeom>
        </p:spPr>
      </p:pic>
      <p:pic>
        <p:nvPicPr>
          <p:cNvPr id="20" name="Graphic 19" descr="Scales of justice">
            <a:extLst>
              <a:ext uri="{FF2B5EF4-FFF2-40B4-BE49-F238E27FC236}">
                <a16:creationId xmlns:a16="http://schemas.microsoft.com/office/drawing/2014/main" id="{B42F636C-E548-D241-9666-828A15E4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5" y="2188989"/>
            <a:ext cx="360989" cy="360989"/>
          </a:xfrm>
          <a:prstGeom prst="rect">
            <a:avLst/>
          </a:prstGeom>
        </p:spPr>
      </p:pic>
      <p:pic>
        <p:nvPicPr>
          <p:cNvPr id="21" name="Graphic 20" descr="Scales of justice">
            <a:extLst>
              <a:ext uri="{FF2B5EF4-FFF2-40B4-BE49-F238E27FC236}">
                <a16:creationId xmlns:a16="http://schemas.microsoft.com/office/drawing/2014/main" id="{E68E7012-95FD-E446-810A-E92F7867B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41" y="3127789"/>
            <a:ext cx="360989" cy="360989"/>
          </a:xfrm>
          <a:prstGeom prst="rect">
            <a:avLst/>
          </a:prstGeom>
        </p:spPr>
      </p:pic>
      <p:pic>
        <p:nvPicPr>
          <p:cNvPr id="22" name="Graphic 21" descr="Scales of justice">
            <a:extLst>
              <a:ext uri="{FF2B5EF4-FFF2-40B4-BE49-F238E27FC236}">
                <a16:creationId xmlns:a16="http://schemas.microsoft.com/office/drawing/2014/main" id="{B42E15FA-7D1B-8645-B5DC-F6F05AB62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95" y="3886094"/>
            <a:ext cx="360989" cy="3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38810"/>
            <a:ext cx="8496944" cy="360040"/>
          </a:xfrm>
          <a:prstGeom prst="rect">
            <a:avLst/>
          </a:prstGeom>
          <a:solidFill>
            <a:srgbClr val="FFC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742304"/>
            <a:ext cx="8208912" cy="769441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5.Більш детально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ст. 169 КПК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ч.ч.2, 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C52A8-8D18-1846-A3E0-A81548ACBEE9}"/>
              </a:ext>
            </a:extLst>
          </p:cNvPr>
          <p:cNvSpPr txBox="1"/>
          <p:nvPr/>
        </p:nvSpPr>
        <p:spPr>
          <a:xfrm>
            <a:off x="1115616" y="2969899"/>
            <a:ext cx="7085304" cy="1754326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lvl="0" algn="ctr" fontAlgn="base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1.Копія судового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вручається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слідчому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прокурору.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прокурора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надсилається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 особам не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дня.</a:t>
            </a:r>
          </a:p>
          <a:p>
            <a:pPr algn="ctr" fontAlgn="base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2.Слідчий, прокурор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клопотання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майна, судового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арешту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майна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вжити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судового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слідчому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судді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5D1F4A-37A2-BA44-821C-483AE7329B3B}"/>
              </a:ext>
            </a:extLst>
          </p:cNvPr>
          <p:cNvSpPr txBox="1"/>
          <p:nvPr/>
        </p:nvSpPr>
        <p:spPr>
          <a:xfrm>
            <a:off x="1335383" y="4214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Інші зміни, внесені цим законом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EC61DA-1E5E-434A-9F64-B8A401218278}"/>
              </a:ext>
            </a:extLst>
          </p:cNvPr>
          <p:cNvSpPr/>
          <p:nvPr/>
        </p:nvSpPr>
        <p:spPr>
          <a:xfrm>
            <a:off x="1335383" y="1108166"/>
            <a:ext cx="6390456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Основними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нововведеннями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Закону </a:t>
            </a:r>
            <a:r>
              <a:rPr lang="ru-RU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є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наступні</a:t>
            </a:r>
            <a:r>
              <a:rPr lang="ru-RU" b="1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A" sz="1600" dirty="0">
              <a:ln>
                <a:noFill/>
              </a:ln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97A978D-4404-5140-8986-1FF4EFE820AA}"/>
              </a:ext>
            </a:extLst>
          </p:cNvPr>
          <p:cNvSpPr/>
          <p:nvPr/>
        </p:nvSpPr>
        <p:spPr>
          <a:xfrm>
            <a:off x="2771800" y="2307720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D567DF1D-6105-254F-A26B-A2DEA99C100F}"/>
              </a:ext>
            </a:extLst>
          </p:cNvPr>
          <p:cNvSpPr/>
          <p:nvPr/>
        </p:nvSpPr>
        <p:spPr>
          <a:xfrm>
            <a:off x="3779912" y="2307720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703E66D-B425-EF45-A7F3-D914E67CB277}"/>
              </a:ext>
            </a:extLst>
          </p:cNvPr>
          <p:cNvSpPr/>
          <p:nvPr/>
        </p:nvSpPr>
        <p:spPr>
          <a:xfrm>
            <a:off x="4788024" y="2318807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cess 9">
            <a:extLst>
              <a:ext uri="{FF2B5EF4-FFF2-40B4-BE49-F238E27FC236}">
                <a16:creationId xmlns:a16="http://schemas.microsoft.com/office/drawing/2014/main" id="{711BE114-7774-2040-96DE-5FCAE673A403}"/>
              </a:ext>
            </a:extLst>
          </p:cNvPr>
          <p:cNvSpPr/>
          <p:nvPr/>
        </p:nvSpPr>
        <p:spPr>
          <a:xfrm>
            <a:off x="1221756" y="1886023"/>
            <a:ext cx="6700487" cy="259525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6C33479-9137-F84B-8E41-ED63D520046A}"/>
              </a:ext>
            </a:extLst>
          </p:cNvPr>
          <p:cNvSpPr/>
          <p:nvPr/>
        </p:nvSpPr>
        <p:spPr>
          <a:xfrm>
            <a:off x="1475656" y="1031961"/>
            <a:ext cx="6332961" cy="536709"/>
          </a:xfrm>
          <a:prstGeom prst="ellipse">
            <a:avLst/>
          </a:prstGeom>
          <a:solidFill>
            <a:srgbClr val="FFCC00">
              <a:alpha val="15000"/>
            </a:srgb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F4994-0655-1F41-BDB1-884E9403877A}"/>
              </a:ext>
            </a:extLst>
          </p:cNvPr>
          <p:cNvSpPr txBox="1"/>
          <p:nvPr/>
        </p:nvSpPr>
        <p:spPr>
          <a:xfrm>
            <a:off x="1335383" y="42148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III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en-US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uk-UA" b="1" cap="all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Інші зміни, внесені цим законом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BAB53-88C3-E049-A10D-35EFE1F4C45A}"/>
              </a:ext>
            </a:extLst>
          </p:cNvPr>
          <p:cNvSpPr/>
          <p:nvPr/>
        </p:nvSpPr>
        <p:spPr>
          <a:xfrm>
            <a:off x="1335383" y="1108166"/>
            <a:ext cx="6390456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Основними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нововведеннями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Закону </a:t>
            </a:r>
            <a:r>
              <a:rPr lang="ru-RU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є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b="1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наступні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A" sz="160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1F6A7-C881-AA42-946B-A476CEBBA3AE}"/>
              </a:ext>
            </a:extLst>
          </p:cNvPr>
          <p:cNvSpPr/>
          <p:nvPr/>
        </p:nvSpPr>
        <p:spPr>
          <a:xfrm>
            <a:off x="1307736" y="2139702"/>
            <a:ext cx="6102424" cy="180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6.Більш детально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регламентовано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підстави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проведення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обшуку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кримінальних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щодо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злочинів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належать до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підсудності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Вищого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антикорупційного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суду.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Зокрема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у ч. 2 ст. 234 КПК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внесено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зміни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відповідно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яких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у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кримінальних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щодо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злочинів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належать до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підсудності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Вищого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антикорупційного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суду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обшук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проводиться на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підставі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ухвали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слідчого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судді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Вищого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антикорупційного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суду.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1" name="Graphic 10" descr="Paperclip">
            <a:extLst>
              <a:ext uri="{FF2B5EF4-FFF2-40B4-BE49-F238E27FC236}">
                <a16:creationId xmlns:a16="http://schemas.microsoft.com/office/drawing/2014/main" id="{94027DF2-0A2E-1F49-AF92-BEE601140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378857">
            <a:off x="850536" y="1535225"/>
            <a:ext cx="914400" cy="9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612" y="46546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675351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ПОЛОЖЕННЯ ДАНОГО ЗАКОНУ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18456" y="2787774"/>
            <a:ext cx="7488832" cy="1631216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Виключено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статтю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метою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прикриття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заборона.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4B901B-77E6-174C-B2E9-351B840F21EE}"/>
              </a:ext>
            </a:extLst>
          </p:cNvPr>
          <p:cNvSpPr/>
          <p:nvPr/>
        </p:nvSpPr>
        <p:spPr>
          <a:xfrm>
            <a:off x="789882" y="921568"/>
            <a:ext cx="80305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Закон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«Про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внесення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змін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Кримінального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кодексу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та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Кримінального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процесуального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кодексу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України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щодо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зменшення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тиску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бізнес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від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18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вересня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2019 року № 101-IX,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який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набрав </a:t>
            </a:r>
            <a:r>
              <a:rPr lang="ru-RU" sz="1400" b="1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чинність</a:t>
            </a:r>
            <a:r>
              <a:rPr lang="ru-RU" sz="1400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25.09.2019</a:t>
            </a:r>
            <a:endParaRPr lang="en-UA" sz="14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3305C-853C-A243-BCAB-9D1655D69EB3}"/>
              </a:ext>
            </a:extLst>
          </p:cNvPr>
          <p:cNvSpPr txBox="1"/>
          <p:nvPr/>
        </p:nvSpPr>
        <p:spPr>
          <a:xfrm>
            <a:off x="2411760" y="232908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до Кримінального кодексу України</a:t>
            </a:r>
            <a:endParaRPr lang="en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6AE051-058B-5045-B426-F8288B72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5" y="0"/>
            <a:ext cx="1226427" cy="627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B9032-0365-6F45-B81A-4C2A20AD6DFE}"/>
              </a:ext>
            </a:extLst>
          </p:cNvPr>
          <p:cNvSpPr txBox="1"/>
          <p:nvPr/>
        </p:nvSpPr>
        <p:spPr>
          <a:xfrm>
            <a:off x="1496916" y="521078"/>
            <a:ext cx="6696744" cy="830997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Arrow Straight">
            <a:extLst>
              <a:ext uri="{FF2B5EF4-FFF2-40B4-BE49-F238E27FC236}">
                <a16:creationId xmlns:a16="http://schemas.microsoft.com/office/drawing/2014/main" id="{B957A9BB-EF3B-4B4F-8FE7-C79DBA72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412861" y="1064608"/>
            <a:ext cx="730488" cy="730488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AFEAD28D-5F21-4640-8C53-3E62BA23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6920834" y="1140442"/>
            <a:ext cx="730488" cy="7304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3652F5-AD8C-D84A-BC18-1D6EAC3DDC36}"/>
              </a:ext>
            </a:extLst>
          </p:cNvPr>
          <p:cNvSpPr/>
          <p:nvPr/>
        </p:nvSpPr>
        <p:spPr>
          <a:xfrm>
            <a:off x="0" y="4685652"/>
            <a:ext cx="9144000" cy="457848"/>
          </a:xfrm>
          <a:prstGeom prst="rect">
            <a:avLst/>
          </a:prstGeom>
          <a:solidFill>
            <a:srgbClr val="FFC20E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783C0-EE99-0849-875F-0800E12406A6}"/>
              </a:ext>
            </a:extLst>
          </p:cNvPr>
          <p:cNvSpPr txBox="1"/>
          <p:nvPr/>
        </p:nvSpPr>
        <p:spPr>
          <a:xfrm>
            <a:off x="3541884" y="693667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endParaRPr lang="en-UA" sz="2400" b="1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Graphic 24" descr="Bar chart RTL">
            <a:extLst>
              <a:ext uri="{FF2B5EF4-FFF2-40B4-BE49-F238E27FC236}">
                <a16:creationId xmlns:a16="http://schemas.microsoft.com/office/drawing/2014/main" id="{590997F4-4328-4C46-B34F-B09C79BB5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74514" y="622507"/>
            <a:ext cx="603983" cy="6039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6B63E1-C95F-8845-AA1C-B520C7C35BA4}"/>
              </a:ext>
            </a:extLst>
          </p:cNvPr>
          <p:cNvSpPr/>
          <p:nvPr/>
        </p:nvSpPr>
        <p:spPr>
          <a:xfrm>
            <a:off x="1219832" y="1957651"/>
            <a:ext cx="7240600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 2014 р.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клопотань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про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проведення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обшуку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підприємствах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було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67 тис.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A31B-B4F5-3349-9BBD-F9C6137B24DC}"/>
              </a:ext>
            </a:extLst>
          </p:cNvPr>
          <p:cNvSpPr/>
          <p:nvPr/>
        </p:nvSpPr>
        <p:spPr>
          <a:xfrm>
            <a:off x="2597697" y="2597415"/>
            <a:ext cx="3700052" cy="352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600"/>
              </a:spcAft>
            </a:pPr>
            <a:r>
              <a:rPr lang="ru-RU"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 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2015</a:t>
            </a:r>
            <a:r>
              <a:rPr lang="ru-RU" sz="16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р.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цей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показник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зріс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75 тис. </a:t>
            </a:r>
            <a:endParaRPr lang="en-UA" sz="1600" b="1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1ED01-23EA-414B-AED5-AD7F750DAFC9}"/>
              </a:ext>
            </a:extLst>
          </p:cNvPr>
          <p:cNvSpPr/>
          <p:nvPr/>
        </p:nvSpPr>
        <p:spPr>
          <a:xfrm>
            <a:off x="2848611" y="3265402"/>
            <a:ext cx="3446777" cy="352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lnSpc>
                <a:spcPct val="115000"/>
              </a:lnSpc>
              <a:spcAft>
                <a:spcPts val="600"/>
              </a:spcAft>
            </a:pP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 2016 р.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ця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цифра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сягнула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96 тис. </a:t>
            </a:r>
            <a:endParaRPr lang="en-UA" sz="1600" b="1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05429A-9AA1-CD44-B3A8-99A25F8B2567}"/>
              </a:ext>
            </a:extLst>
          </p:cNvPr>
          <p:cNvSpPr/>
          <p:nvPr/>
        </p:nvSpPr>
        <p:spPr>
          <a:xfrm>
            <a:off x="1894669" y="3896377"/>
            <a:ext cx="5650638" cy="35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 2017 р. суди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підтримали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понад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118 тис. таких </a:t>
            </a:r>
            <a:r>
              <a:rPr lang="ru-RU" sz="16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клопотань</a:t>
            </a:r>
            <a:r>
              <a:rPr lang="ru-RU" sz="16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</a:t>
            </a:r>
            <a:endParaRPr lang="en-UA" sz="1600" b="1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5" name="Graphic 14" descr="Link">
            <a:extLst>
              <a:ext uri="{FF2B5EF4-FFF2-40B4-BE49-F238E27FC236}">
                <a16:creationId xmlns:a16="http://schemas.microsoft.com/office/drawing/2014/main" id="{F383A1F2-1921-2D4B-8A73-EFD3DD6A08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50967">
            <a:off x="4095532" y="2167837"/>
            <a:ext cx="698376" cy="698376"/>
          </a:xfrm>
          <a:prstGeom prst="rect">
            <a:avLst/>
          </a:prstGeom>
        </p:spPr>
      </p:pic>
      <p:pic>
        <p:nvPicPr>
          <p:cNvPr id="16" name="Graphic 15" descr="Link">
            <a:extLst>
              <a:ext uri="{FF2B5EF4-FFF2-40B4-BE49-F238E27FC236}">
                <a16:creationId xmlns:a16="http://schemas.microsoft.com/office/drawing/2014/main" id="{85EAC547-87A3-1948-B77E-2B16387AC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50967">
            <a:off x="4095531" y="2788990"/>
            <a:ext cx="698376" cy="698376"/>
          </a:xfrm>
          <a:prstGeom prst="rect">
            <a:avLst/>
          </a:prstGeom>
        </p:spPr>
      </p:pic>
      <p:pic>
        <p:nvPicPr>
          <p:cNvPr id="17" name="Graphic 16" descr="Link">
            <a:extLst>
              <a:ext uri="{FF2B5EF4-FFF2-40B4-BE49-F238E27FC236}">
                <a16:creationId xmlns:a16="http://schemas.microsoft.com/office/drawing/2014/main" id="{3CCD482F-06D8-9246-BC12-4A5CB000D7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850967">
            <a:off x="4107118" y="3460453"/>
            <a:ext cx="698376" cy="69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F185E-9F61-1444-84E0-864A92C1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31"/>
            <a:ext cx="1531370" cy="7835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496547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IV.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629254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Правовий статус викривача корупції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74AC5FD-137F-E849-9F3A-023FE192C89F}"/>
              </a:ext>
            </a:extLst>
          </p:cNvPr>
          <p:cNvSpPr/>
          <p:nvPr/>
        </p:nvSpPr>
        <p:spPr>
          <a:xfrm>
            <a:off x="217304" y="1024521"/>
            <a:ext cx="829977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року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чинності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«Про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закону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̈»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̈». </a:t>
            </a:r>
          </a:p>
          <a:p>
            <a:pPr algn="ctr"/>
            <a:endParaRPr lang="ru-RU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B97DD4-B573-3343-B39D-2848741D8341}"/>
              </a:ext>
            </a:extLst>
          </p:cNvPr>
          <p:cNvSpPr/>
          <p:nvPr/>
        </p:nvSpPr>
        <p:spPr>
          <a:xfrm>
            <a:off x="503548" y="204483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err="1">
                <a:latin typeface="TimesNewRomanPS"/>
              </a:rPr>
              <a:t>Викривач</a:t>
            </a:r>
            <a:r>
              <a:rPr lang="ru-RU" sz="1200" dirty="0">
                <a:latin typeface="TimesNewRomanPSMT"/>
              </a:rPr>
              <a:t>– </a:t>
            </a:r>
            <a:r>
              <a:rPr lang="ru-RU" sz="1200" dirty="0" err="1">
                <a:latin typeface="TimesNewRomanPSMT"/>
              </a:rPr>
              <a:t>фізична</a:t>
            </a:r>
            <a:r>
              <a:rPr lang="ru-RU" sz="1200" dirty="0">
                <a:latin typeface="TimesNewRomanPSMT"/>
              </a:rPr>
              <a:t> особа, яка за </a:t>
            </a:r>
            <a:r>
              <a:rPr lang="ru-RU" sz="1200" dirty="0" err="1">
                <a:latin typeface="TimesNewRomanPSMT"/>
              </a:rPr>
              <a:t>наявності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переконання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що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інформація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є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достовірною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повідомила</a:t>
            </a:r>
            <a:r>
              <a:rPr lang="ru-RU" sz="1200" dirty="0">
                <a:latin typeface="TimesNewRomanPSMT"/>
              </a:rPr>
              <a:t> про </a:t>
            </a:r>
            <a:r>
              <a:rPr lang="ru-RU" sz="1200" dirty="0" err="1">
                <a:latin typeface="TimesNewRomanPSMT"/>
              </a:rPr>
              <a:t>можливі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факти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корупційних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або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пов’язаних</a:t>
            </a:r>
            <a:r>
              <a:rPr lang="ru-RU" sz="1200" dirty="0">
                <a:latin typeface="TimesNewRomanPSMT"/>
              </a:rPr>
              <a:t> з </a:t>
            </a:r>
            <a:r>
              <a:rPr lang="ru-RU" sz="1200" dirty="0" err="1">
                <a:latin typeface="TimesNewRomanPSMT"/>
              </a:rPr>
              <a:t>корупцією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правопорушень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інших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порушень</a:t>
            </a:r>
            <a:r>
              <a:rPr lang="ru-RU" sz="1200" dirty="0">
                <a:latin typeface="TimesNewRomanPSMT"/>
              </a:rPr>
              <a:t> Закону </a:t>
            </a:r>
            <a:r>
              <a:rPr lang="ru-RU" sz="1200" dirty="0" err="1">
                <a:latin typeface="TimesNewRomanPSMT"/>
              </a:rPr>
              <a:t>України</a:t>
            </a:r>
            <a:r>
              <a:rPr lang="ru-RU" sz="1200" dirty="0">
                <a:latin typeface="TimesNewRomanPSMT"/>
              </a:rPr>
              <a:t> «Про </a:t>
            </a:r>
            <a:r>
              <a:rPr lang="ru-RU" sz="1200" dirty="0" err="1">
                <a:latin typeface="TimesNewRomanPSMT"/>
              </a:rPr>
              <a:t>запобігання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корупціі</a:t>
            </a:r>
            <a:r>
              <a:rPr lang="ru-RU" sz="1200" dirty="0">
                <a:latin typeface="TimesNewRomanPSMT"/>
              </a:rPr>
              <a:t>̈» </a:t>
            </a:r>
            <a:r>
              <a:rPr lang="ru-RU" sz="1200" dirty="0" err="1">
                <a:latin typeface="TimesNewRomanPSMT"/>
              </a:rPr>
              <a:t>вчинених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іншою</a:t>
            </a:r>
            <a:r>
              <a:rPr lang="ru-RU" sz="1200" dirty="0">
                <a:latin typeface="TimesNewRomanPSMT"/>
              </a:rPr>
              <a:t> особою, </a:t>
            </a:r>
            <a:r>
              <a:rPr lang="ru-RU" sz="1200" dirty="0" err="1">
                <a:latin typeface="TimesNewRomanPSMT"/>
              </a:rPr>
              <a:t>якщо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така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інформація</a:t>
            </a:r>
            <a:r>
              <a:rPr lang="ru-RU" sz="1200" dirty="0">
                <a:latin typeface="TimesNewRomanPSMT"/>
              </a:rPr>
              <a:t> стала </a:t>
            </a:r>
            <a:r>
              <a:rPr lang="ru-RU" sz="1200" dirty="0" err="1">
                <a:latin typeface="TimesNewRomanPSMT"/>
              </a:rPr>
              <a:t>їи</a:t>
            </a:r>
            <a:r>
              <a:rPr lang="ru-RU" sz="1200" dirty="0">
                <a:latin typeface="TimesNewRomanPSMT"/>
              </a:rPr>
              <a:t>̆ </a:t>
            </a:r>
            <a:r>
              <a:rPr lang="ru-RU" sz="1200" dirty="0" err="1">
                <a:latin typeface="TimesNewRomanPSMT"/>
              </a:rPr>
              <a:t>відома</a:t>
            </a:r>
            <a:r>
              <a:rPr lang="ru-RU" sz="1200" dirty="0">
                <a:latin typeface="TimesNewRomanPSMT"/>
              </a:rPr>
              <a:t> у </a:t>
            </a:r>
            <a:r>
              <a:rPr lang="ru-RU" sz="1200" dirty="0" err="1">
                <a:latin typeface="TimesNewRomanPSMT"/>
              </a:rPr>
              <a:t>зв’язку</a:t>
            </a:r>
            <a:r>
              <a:rPr lang="ru-RU" sz="1200" dirty="0">
                <a:latin typeface="TimesNewRomanPSMT"/>
              </a:rPr>
              <a:t> з </a:t>
            </a:r>
            <a:r>
              <a:rPr lang="ru-RU" sz="1200" dirty="0" err="1">
                <a:latin typeface="TimesNewRomanPSMT"/>
              </a:rPr>
              <a:t>їі</a:t>
            </a:r>
            <a:r>
              <a:rPr lang="ru-RU" sz="1200" dirty="0">
                <a:latin typeface="TimesNewRomanPSMT"/>
              </a:rPr>
              <a:t>̈ трудовою, </a:t>
            </a:r>
            <a:r>
              <a:rPr lang="ru-RU" sz="1200" dirty="0" err="1">
                <a:latin typeface="TimesNewRomanPSMT"/>
              </a:rPr>
              <a:t>професійною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господарською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громадською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науковою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діяльністю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проходженням</a:t>
            </a:r>
            <a:r>
              <a:rPr lang="ru-RU" sz="1200" dirty="0">
                <a:latin typeface="TimesNewRomanPSMT"/>
              </a:rPr>
              <a:t> нею </a:t>
            </a:r>
            <a:r>
              <a:rPr lang="ru-RU" sz="1200" dirty="0" err="1">
                <a:latin typeface="TimesNewRomanPSMT"/>
              </a:rPr>
              <a:t>служби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чи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навчання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або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їі</a:t>
            </a:r>
            <a:r>
              <a:rPr lang="ru-RU" sz="1200" dirty="0">
                <a:latin typeface="TimesNewRomanPSMT"/>
              </a:rPr>
              <a:t>̈ </a:t>
            </a:r>
            <a:r>
              <a:rPr lang="ru-RU" sz="1200" dirty="0" err="1">
                <a:latin typeface="TimesNewRomanPSMT"/>
              </a:rPr>
              <a:t>участю</a:t>
            </a:r>
            <a:r>
              <a:rPr lang="ru-RU" sz="1200" dirty="0">
                <a:latin typeface="TimesNewRomanPSMT"/>
              </a:rPr>
              <a:t> у </a:t>
            </a:r>
            <a:r>
              <a:rPr lang="ru-RU" sz="1200" dirty="0" err="1">
                <a:latin typeface="TimesNewRomanPSMT"/>
              </a:rPr>
              <a:t>передбачених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законодавством</a:t>
            </a:r>
            <a:r>
              <a:rPr lang="ru-RU" sz="1200" dirty="0">
                <a:latin typeface="TimesNewRomanPSMT"/>
              </a:rPr>
              <a:t> процедурах, </a:t>
            </a:r>
            <a:r>
              <a:rPr lang="ru-RU" sz="1200" dirty="0" err="1">
                <a:latin typeface="TimesNewRomanPSMT"/>
              </a:rPr>
              <a:t>які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є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обов’язковими</a:t>
            </a:r>
            <a:r>
              <a:rPr lang="ru-RU" sz="1200" dirty="0">
                <a:latin typeface="TimesNewRomanPSMT"/>
              </a:rPr>
              <a:t> для початку </a:t>
            </a:r>
            <a:r>
              <a:rPr lang="ru-RU" sz="1200" dirty="0" err="1">
                <a:latin typeface="TimesNewRomanPSMT"/>
              </a:rPr>
              <a:t>такоі</a:t>
            </a:r>
            <a:r>
              <a:rPr lang="ru-RU" sz="1200" dirty="0">
                <a:latin typeface="TimesNewRomanPSMT"/>
              </a:rPr>
              <a:t>̈ </a:t>
            </a:r>
            <a:r>
              <a:rPr lang="ru-RU" sz="1200" dirty="0" err="1">
                <a:latin typeface="TimesNewRomanPSMT"/>
              </a:rPr>
              <a:t>діяльності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проходження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служби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чи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навчання</a:t>
            </a:r>
            <a:r>
              <a:rPr lang="ru-RU" sz="1200" dirty="0">
                <a:latin typeface="TimesNewRomanPSMT"/>
              </a:rPr>
              <a:t>. </a:t>
            </a:r>
            <a:endParaRPr lang="ru-RU" sz="1200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err="1">
                <a:latin typeface="TimesNewRomanPSMT"/>
              </a:rPr>
              <a:t>Крім</a:t>
            </a:r>
            <a:r>
              <a:rPr lang="ru-RU" sz="1200" dirty="0">
                <a:latin typeface="TimesNewRomanPSMT"/>
              </a:rPr>
              <a:t> того, </a:t>
            </a:r>
            <a:r>
              <a:rPr lang="ru-RU" sz="1200" dirty="0" err="1">
                <a:latin typeface="TimesNewRomanPSMT"/>
              </a:rPr>
              <a:t>відповідно</a:t>
            </a:r>
            <a:r>
              <a:rPr lang="ru-RU" sz="1200" dirty="0">
                <a:latin typeface="TimesNewRomanPSMT"/>
              </a:rPr>
              <a:t> до </a:t>
            </a:r>
            <a:r>
              <a:rPr lang="ru-RU" sz="1200" dirty="0" err="1">
                <a:latin typeface="TimesNewRomanPSMT"/>
              </a:rPr>
              <a:t>внесених</a:t>
            </a:r>
            <a:r>
              <a:rPr lang="ru-RU" sz="1200" dirty="0">
                <a:latin typeface="TimesNewRomanPSMT"/>
              </a:rPr>
              <a:t> до Кодексу </a:t>
            </a:r>
            <a:r>
              <a:rPr lang="ru-RU" sz="1200" dirty="0" err="1">
                <a:latin typeface="TimesNewRomanPSMT"/>
              </a:rPr>
              <a:t>України</a:t>
            </a:r>
            <a:r>
              <a:rPr lang="ru-RU" sz="1200" dirty="0">
                <a:latin typeface="TimesNewRomanPSMT"/>
              </a:rPr>
              <a:t> про </a:t>
            </a:r>
            <a:r>
              <a:rPr lang="ru-RU" sz="1200" dirty="0" err="1">
                <a:latin typeface="TimesNewRomanPSMT"/>
              </a:rPr>
              <a:t>адміністративні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правопорушення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змін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викривач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є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свідком</a:t>
            </a:r>
            <a:r>
              <a:rPr lang="ru-RU" sz="1200" dirty="0">
                <a:latin typeface="TimesNewRomanPSMT"/>
              </a:rPr>
              <a:t> у справах про </a:t>
            </a:r>
            <a:r>
              <a:rPr lang="ru-RU" sz="1200" dirty="0" err="1">
                <a:latin typeface="TimesNewRomanPSMT"/>
              </a:rPr>
              <a:t>адміністративні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правопорушення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пов’язані</a:t>
            </a:r>
            <a:r>
              <a:rPr lang="ru-RU" sz="1200" dirty="0">
                <a:latin typeface="TimesNewRomanPSMT"/>
              </a:rPr>
              <a:t> з </a:t>
            </a:r>
            <a:r>
              <a:rPr lang="ru-RU" sz="1200" dirty="0" err="1">
                <a:latin typeface="TimesNewRomanPSMT"/>
              </a:rPr>
              <a:t>корупцією</a:t>
            </a:r>
            <a:r>
              <a:rPr lang="ru-RU" sz="1200" dirty="0">
                <a:latin typeface="TimesNewRomanPSMT"/>
              </a:rPr>
              <a:t> (</a:t>
            </a:r>
            <a:r>
              <a:rPr lang="ru-RU" sz="1200" dirty="0" err="1">
                <a:latin typeface="TimesNewRomanPSMT"/>
              </a:rPr>
              <a:t>частина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третя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статті</a:t>
            </a:r>
            <a:r>
              <a:rPr lang="ru-RU" sz="1200" dirty="0">
                <a:latin typeface="TimesNewRomanPSMT"/>
              </a:rPr>
              <a:t> 272). </a:t>
            </a:r>
            <a:endParaRPr lang="ru-RU" sz="1200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NewRomanPSMT"/>
              </a:rPr>
              <a:t>Разом з </a:t>
            </a:r>
            <a:r>
              <a:rPr lang="ru-RU" sz="1200" dirty="0" err="1">
                <a:latin typeface="TimesNewRomanPSMT"/>
              </a:rPr>
              <a:t>тим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згідно</a:t>
            </a:r>
            <a:r>
              <a:rPr lang="ru-RU" sz="1200" dirty="0">
                <a:latin typeface="TimesNewRomanPSMT"/>
              </a:rPr>
              <a:t> з </a:t>
            </a:r>
            <a:r>
              <a:rPr lang="ru-RU" sz="1200" dirty="0" err="1">
                <a:latin typeface="TimesNewRomanPSMT"/>
              </a:rPr>
              <a:t>внесеними</a:t>
            </a:r>
            <a:r>
              <a:rPr lang="ru-RU" sz="1200" dirty="0">
                <a:latin typeface="TimesNewRomanPSMT"/>
              </a:rPr>
              <a:t> до </a:t>
            </a:r>
            <a:r>
              <a:rPr lang="ru-RU" sz="1200" dirty="0" err="1">
                <a:latin typeface="TimesNewRomanPSMT"/>
              </a:rPr>
              <a:t>Кримінального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процесуального</a:t>
            </a:r>
            <a:r>
              <a:rPr lang="ru-RU" sz="1200" dirty="0">
                <a:latin typeface="TimesNewRomanPSMT"/>
              </a:rPr>
              <a:t> кодексу </a:t>
            </a:r>
            <a:r>
              <a:rPr lang="ru-RU" sz="1200" dirty="0" err="1">
                <a:latin typeface="TimesNewRomanPSMT"/>
              </a:rPr>
              <a:t>України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змінами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викривач</a:t>
            </a:r>
            <a:r>
              <a:rPr lang="ru-RU" sz="1200" dirty="0">
                <a:latin typeface="TimesNewRomanPSMT"/>
              </a:rPr>
              <a:t> – </a:t>
            </a:r>
            <a:r>
              <a:rPr lang="ru-RU" sz="1200" dirty="0" err="1">
                <a:latin typeface="TimesNewRomanPSMT"/>
              </a:rPr>
              <a:t>фізична</a:t>
            </a:r>
            <a:r>
              <a:rPr lang="ru-RU" sz="1200" dirty="0">
                <a:latin typeface="TimesNewRomanPSMT"/>
              </a:rPr>
              <a:t> особа, яка за </a:t>
            </a:r>
            <a:r>
              <a:rPr lang="ru-RU" sz="1200" dirty="0" err="1">
                <a:latin typeface="TimesNewRomanPSMT"/>
              </a:rPr>
              <a:t>наявності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переконання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що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інформація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є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достовірною</a:t>
            </a:r>
            <a:r>
              <a:rPr lang="ru-RU" sz="1200" dirty="0">
                <a:latin typeface="TimesNewRomanPSMT"/>
              </a:rPr>
              <a:t>, </a:t>
            </a:r>
            <a:r>
              <a:rPr lang="ru-RU" sz="1200" dirty="0" err="1">
                <a:latin typeface="TimesNewRomanPSMT"/>
              </a:rPr>
              <a:t>звернулася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із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заявою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або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повідомленням</a:t>
            </a:r>
            <a:r>
              <a:rPr lang="ru-RU" sz="1200" dirty="0">
                <a:latin typeface="TimesNewRomanPSMT"/>
              </a:rPr>
              <a:t> про </a:t>
            </a:r>
            <a:r>
              <a:rPr lang="ru-RU" sz="1200" dirty="0" err="1">
                <a:latin typeface="TimesNewRomanPSMT"/>
              </a:rPr>
              <a:t>корупційне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кримінальне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правопорушення</a:t>
            </a:r>
            <a:r>
              <a:rPr lang="ru-RU" sz="1200" dirty="0">
                <a:latin typeface="TimesNewRomanPSMT"/>
              </a:rPr>
              <a:t> до органу </a:t>
            </a:r>
            <a:r>
              <a:rPr lang="ru-RU" sz="1200" dirty="0" err="1">
                <a:latin typeface="TimesNewRomanPSMT"/>
              </a:rPr>
              <a:t>досудового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розслідування</a:t>
            </a:r>
            <a:r>
              <a:rPr lang="ru-RU" sz="1200" dirty="0">
                <a:latin typeface="TimesNewRomanPSMT"/>
              </a:rPr>
              <a:t> та </a:t>
            </a:r>
            <a:r>
              <a:rPr lang="ru-RU" sz="1200" dirty="0" err="1">
                <a:latin typeface="TimesNewRomanPSMT"/>
              </a:rPr>
              <a:t>є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заявником</a:t>
            </a:r>
            <a:r>
              <a:rPr lang="ru-RU" sz="1200" dirty="0">
                <a:latin typeface="TimesNewRomanPSMT"/>
              </a:rPr>
              <a:t> (</a:t>
            </a:r>
            <a:r>
              <a:rPr lang="ru-RU" sz="1200" dirty="0" err="1">
                <a:latin typeface="TimesNewRomanPSMT"/>
              </a:rPr>
              <a:t>пункти</a:t>
            </a:r>
            <a:r>
              <a:rPr lang="ru-RU" sz="1200" dirty="0">
                <a:latin typeface="TimesNewRomanPSMT"/>
              </a:rPr>
              <a:t> 16-2 та 25 </a:t>
            </a:r>
            <a:r>
              <a:rPr lang="ru-RU" sz="1200" dirty="0" err="1">
                <a:latin typeface="TimesNewRomanPSMT"/>
              </a:rPr>
              <a:t>частини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першоі</a:t>
            </a:r>
            <a:r>
              <a:rPr lang="ru-RU" sz="1200" dirty="0">
                <a:latin typeface="TimesNewRomanPSMT"/>
              </a:rPr>
              <a:t>̈ </a:t>
            </a:r>
            <a:r>
              <a:rPr lang="ru-RU" sz="1200" dirty="0" err="1">
                <a:latin typeface="TimesNewRomanPSMT"/>
              </a:rPr>
              <a:t>статті</a:t>
            </a:r>
            <a:r>
              <a:rPr lang="ru-RU" sz="1200" dirty="0">
                <a:latin typeface="TimesNewRomanPSMT"/>
              </a:rPr>
              <a:t> 3). </a:t>
            </a:r>
            <a:endParaRPr lang="ru-RU" sz="1200" dirty="0">
              <a:latin typeface="Symbol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NewRomanPSMT"/>
              </a:rPr>
              <a:t>Права та </a:t>
            </a:r>
            <a:r>
              <a:rPr lang="ru-RU" sz="1200" dirty="0" err="1">
                <a:latin typeface="TimesNewRomanPSMT"/>
              </a:rPr>
              <a:t>гарантіі</a:t>
            </a:r>
            <a:r>
              <a:rPr lang="ru-RU" sz="1200" dirty="0">
                <a:latin typeface="TimesNewRomanPSMT"/>
              </a:rPr>
              <a:t>̈ </a:t>
            </a:r>
            <a:r>
              <a:rPr lang="ru-RU" sz="1200" dirty="0" err="1">
                <a:latin typeface="TimesNewRomanPSMT"/>
              </a:rPr>
              <a:t>захисту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викривачів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поширюються</a:t>
            </a:r>
            <a:r>
              <a:rPr lang="ru-RU" sz="1200" dirty="0">
                <a:latin typeface="TimesNewRomanPSMT"/>
              </a:rPr>
              <a:t> на </a:t>
            </a:r>
            <a:r>
              <a:rPr lang="ru-RU" sz="1200" b="1" i="1" dirty="0" err="1">
                <a:latin typeface="TimesNewRomanPS"/>
              </a:rPr>
              <a:t>близьких</a:t>
            </a:r>
            <a:r>
              <a:rPr lang="ru-RU" sz="1200" b="1" i="1" dirty="0">
                <a:latin typeface="TimesNewRomanPS"/>
              </a:rPr>
              <a:t> </a:t>
            </a:r>
            <a:r>
              <a:rPr lang="ru-RU" sz="1200" b="1" i="1" dirty="0" err="1">
                <a:latin typeface="TimesNewRomanPS"/>
              </a:rPr>
              <a:t>осіб</a:t>
            </a:r>
            <a:r>
              <a:rPr lang="ru-RU" sz="1200" b="1" i="1" dirty="0">
                <a:latin typeface="TimesNewRomanPS"/>
              </a:rPr>
              <a:t> </a:t>
            </a:r>
            <a:r>
              <a:rPr lang="ru-RU" sz="1200" dirty="0" err="1">
                <a:latin typeface="TimesNewRomanPSMT"/>
              </a:rPr>
              <a:t>викривача</a:t>
            </a:r>
            <a:r>
              <a:rPr lang="ru-RU" sz="1200" dirty="0">
                <a:latin typeface="TimesNewRomanPSMT"/>
              </a:rPr>
              <a:t> (</a:t>
            </a:r>
            <a:r>
              <a:rPr lang="ru-RU" sz="1200" dirty="0" err="1">
                <a:latin typeface="TimesNewRomanPSMT"/>
              </a:rPr>
              <a:t>частина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третя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статті</a:t>
            </a:r>
            <a:r>
              <a:rPr lang="ru-RU" sz="1200" dirty="0">
                <a:latin typeface="TimesNewRomanPSMT"/>
              </a:rPr>
              <a:t> 53 Закону </a:t>
            </a:r>
            <a:r>
              <a:rPr lang="ru-RU" sz="1200" dirty="0" err="1">
                <a:latin typeface="TimesNewRomanPSMT"/>
              </a:rPr>
              <a:t>України</a:t>
            </a:r>
            <a:r>
              <a:rPr lang="ru-RU" sz="1200" dirty="0">
                <a:latin typeface="TimesNewRomanPSMT"/>
              </a:rPr>
              <a:t> «Про </a:t>
            </a:r>
            <a:r>
              <a:rPr lang="ru-RU" sz="1200" dirty="0" err="1">
                <a:latin typeface="TimesNewRomanPSMT"/>
              </a:rPr>
              <a:t>запобігання</a:t>
            </a:r>
            <a:r>
              <a:rPr lang="ru-RU" sz="1200" dirty="0">
                <a:latin typeface="TimesNewRomanPSMT"/>
              </a:rPr>
              <a:t> </a:t>
            </a:r>
            <a:r>
              <a:rPr lang="ru-RU" sz="1200" dirty="0" err="1">
                <a:latin typeface="TimesNewRomanPSMT"/>
              </a:rPr>
              <a:t>корупціі</a:t>
            </a:r>
            <a:r>
              <a:rPr lang="ru-RU" sz="1200" dirty="0">
                <a:latin typeface="TimesNewRomanPSMT"/>
              </a:rPr>
              <a:t>̈»). </a:t>
            </a:r>
            <a:endParaRPr lang="ru-RU" sz="1200" dirty="0">
              <a:latin typeface="Symbol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0DCF2-0FD8-C841-A8A0-11DDF3A03414}"/>
              </a:ext>
            </a:extLst>
          </p:cNvPr>
          <p:cNvSpPr txBox="1"/>
          <p:nvPr/>
        </p:nvSpPr>
        <p:spPr>
          <a:xfrm>
            <a:off x="1531370" y="460545"/>
            <a:ext cx="6425006" cy="52322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1131590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Умови розгляду повідомлення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6EB03A1-CE43-964D-BDFB-240CA42EF744}"/>
              </a:ext>
            </a:extLst>
          </p:cNvPr>
          <p:cNvSpPr/>
          <p:nvPr/>
        </p:nvSpPr>
        <p:spPr>
          <a:xfrm>
            <a:off x="539552" y="1945573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err="1">
                <a:latin typeface="TimesNewRomanPSMT"/>
              </a:rPr>
              <a:t>Повідомлення</a:t>
            </a:r>
            <a:r>
              <a:rPr lang="ru-RU" u="sng" dirty="0">
                <a:latin typeface="TimesNewRomanPSMT"/>
              </a:rPr>
              <a:t> </a:t>
            </a:r>
            <a:r>
              <a:rPr lang="ru-RU" u="sng" dirty="0" err="1">
                <a:latin typeface="TimesNewRomanPSMT"/>
              </a:rPr>
              <a:t>підлягає</a:t>
            </a:r>
            <a:r>
              <a:rPr lang="ru-RU" u="sng" dirty="0">
                <a:latin typeface="TimesNewRomanPSMT"/>
              </a:rPr>
              <a:t> </a:t>
            </a:r>
            <a:r>
              <a:rPr lang="ru-RU" u="sng" dirty="0" err="1">
                <a:latin typeface="TimesNewRomanPSMT"/>
              </a:rPr>
              <a:t>розгляду</a:t>
            </a:r>
            <a:r>
              <a:rPr lang="ru-RU" u="sng" dirty="0">
                <a:latin typeface="TimesNewRomanPSMT"/>
              </a:rPr>
              <a:t> за </a:t>
            </a:r>
            <a:r>
              <a:rPr lang="ru-RU" u="sng" dirty="0" err="1">
                <a:latin typeface="TimesNewRomanPSMT"/>
              </a:rPr>
              <a:t>сукупності</a:t>
            </a:r>
            <a:r>
              <a:rPr lang="ru-RU" u="sng" dirty="0">
                <a:latin typeface="TimesNewRomanPSMT"/>
              </a:rPr>
              <a:t> </a:t>
            </a:r>
            <a:r>
              <a:rPr lang="ru-RU" u="sng" dirty="0" err="1">
                <a:latin typeface="TimesNewRomanPSMT"/>
              </a:rPr>
              <a:t>наступних</a:t>
            </a:r>
            <a:r>
              <a:rPr lang="ru-RU" u="sng" dirty="0">
                <a:latin typeface="TimesNewRomanPSMT"/>
              </a:rPr>
              <a:t> умов:</a:t>
            </a:r>
          </a:p>
          <a:p>
            <a:pPr algn="ctr"/>
            <a:endParaRPr lang="ru-RU" u="sng" dirty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NewRomanPSMT"/>
              </a:rPr>
              <a:t>Містить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інформацію</a:t>
            </a:r>
            <a:r>
              <a:rPr lang="ru-RU" dirty="0">
                <a:latin typeface="TimesNewRomanPSMT"/>
              </a:rPr>
              <a:t> про </a:t>
            </a:r>
            <a:r>
              <a:rPr lang="ru-RU" dirty="0" err="1">
                <a:latin typeface="TimesNewRomanPSMT"/>
              </a:rPr>
              <a:t>можливі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факти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корупційних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або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пов’язаних</a:t>
            </a:r>
            <a:r>
              <a:rPr lang="ru-RU" dirty="0">
                <a:latin typeface="TimesNewRomanPSMT"/>
              </a:rPr>
              <a:t> з </a:t>
            </a:r>
            <a:r>
              <a:rPr lang="ru-RU" dirty="0" err="1">
                <a:latin typeface="TimesNewRomanPSMT"/>
              </a:rPr>
              <a:t>корупцією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правопорушень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інших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порушень</a:t>
            </a:r>
            <a:r>
              <a:rPr lang="ru-RU" dirty="0">
                <a:latin typeface="TimesNewRomanPSMT"/>
              </a:rPr>
              <a:t> Закону </a:t>
            </a:r>
            <a:r>
              <a:rPr lang="ru-RU" dirty="0" err="1">
                <a:latin typeface="TimesNewRomanPSMT"/>
              </a:rPr>
              <a:t>України</a:t>
            </a:r>
            <a:r>
              <a:rPr lang="ru-RU" dirty="0">
                <a:latin typeface="TimesNewRomanPSMT"/>
              </a:rPr>
              <a:t> «Про </a:t>
            </a:r>
            <a:r>
              <a:rPr lang="ru-RU" dirty="0" err="1">
                <a:latin typeface="TimesNewRomanPSMT"/>
              </a:rPr>
              <a:t>запобігання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корупціі</a:t>
            </a:r>
            <a:r>
              <a:rPr lang="ru-RU" dirty="0">
                <a:latin typeface="TimesNewRomanPSMT"/>
              </a:rPr>
              <a:t>̈»;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NewRomanPSMT"/>
              </a:rPr>
              <a:t>якщо</a:t>
            </a:r>
            <a:r>
              <a:rPr lang="ru-RU" dirty="0">
                <a:latin typeface="TimesNewRomanPSMT"/>
              </a:rPr>
              <a:t> наведена у </a:t>
            </a:r>
            <a:r>
              <a:rPr lang="ru-RU" dirty="0" err="1">
                <a:latin typeface="TimesNewRomanPSMT"/>
              </a:rPr>
              <a:t>повідомленні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інформація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стосується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конкретноі</a:t>
            </a:r>
            <a:r>
              <a:rPr lang="ru-RU" dirty="0">
                <a:latin typeface="TimesNewRomanPSMT"/>
              </a:rPr>
              <a:t>̈ особи;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NewRomanPSMT"/>
              </a:rPr>
              <a:t>повідомлення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містить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фактичні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дані</a:t>
            </a:r>
            <a:r>
              <a:rPr lang="ru-RU" dirty="0">
                <a:latin typeface="TimesNewRomanPSMT"/>
              </a:rPr>
              <a:t>, </a:t>
            </a:r>
            <a:r>
              <a:rPr lang="ru-RU" dirty="0" err="1">
                <a:latin typeface="TimesNewRomanPSMT"/>
              </a:rPr>
              <a:t>які</a:t>
            </a:r>
            <a:r>
              <a:rPr lang="ru-RU" dirty="0">
                <a:latin typeface="TimesNewRomanPSMT"/>
              </a:rPr>
              <a:t> </a:t>
            </a:r>
            <a:r>
              <a:rPr lang="ru-RU" dirty="0" err="1">
                <a:latin typeface="TimesNewRomanPSMT"/>
              </a:rPr>
              <a:t>можуть</a:t>
            </a:r>
            <a:r>
              <a:rPr lang="ru-RU" dirty="0">
                <a:latin typeface="TimesNewRomanPSMT"/>
              </a:rPr>
              <a:t> бути </a:t>
            </a:r>
            <a:r>
              <a:rPr lang="ru-RU" dirty="0" err="1">
                <a:latin typeface="TimesNewRomanPSMT"/>
              </a:rPr>
              <a:t>перевірені</a:t>
            </a:r>
            <a:r>
              <a:rPr lang="ru-RU" dirty="0">
                <a:latin typeface="TimesNewRomanPSMT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E0BD51-1E0A-F044-BB8A-10E7C5B513C0}"/>
              </a:ext>
            </a:extLst>
          </p:cNvPr>
          <p:cNvSpPr txBox="1"/>
          <p:nvPr/>
        </p:nvSpPr>
        <p:spPr>
          <a:xfrm>
            <a:off x="1259632" y="4434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IV.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</a:p>
        </p:txBody>
      </p:sp>
    </p:spTree>
    <p:extLst>
      <p:ext uri="{BB962C8B-B14F-4D97-AF65-F5344CB8AC3E}">
        <p14:creationId xmlns:p14="http://schemas.microsoft.com/office/powerpoint/2010/main" val="8270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434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IV.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1003625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Права викривача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4BC56DB-51A2-B74B-8BE4-2F6A2B523A37}"/>
              </a:ext>
            </a:extLst>
          </p:cNvPr>
          <p:cNvSpPr/>
          <p:nvPr/>
        </p:nvSpPr>
        <p:spPr>
          <a:xfrm>
            <a:off x="406400" y="1419201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NewRomanPSMT"/>
              </a:rPr>
              <a:t>бути </a:t>
            </a:r>
            <a:r>
              <a:rPr lang="ru-RU" sz="1400" dirty="0" err="1">
                <a:latin typeface="TimesNewRomanPSMT"/>
              </a:rPr>
              <a:t>повідомленим</a:t>
            </a:r>
            <a:r>
              <a:rPr lang="ru-RU" sz="1400" dirty="0">
                <a:latin typeface="TimesNewRomanPSMT"/>
              </a:rPr>
              <a:t> про </a:t>
            </a:r>
            <a:r>
              <a:rPr lang="ru-RU" sz="1400" dirty="0" err="1">
                <a:latin typeface="TimesNewRomanPSMT"/>
              </a:rPr>
              <a:t>своі</a:t>
            </a:r>
            <a:r>
              <a:rPr lang="ru-RU" sz="1400" dirty="0">
                <a:latin typeface="TimesNewRomanPSMT"/>
              </a:rPr>
              <a:t>̈ права та </a:t>
            </a:r>
            <a:r>
              <a:rPr lang="ru-RU" sz="1400" dirty="0" err="1">
                <a:latin typeface="TimesNewRomanPSMT"/>
              </a:rPr>
              <a:t>обов’язки</a:t>
            </a:r>
            <a:r>
              <a:rPr lang="ru-RU" sz="1400" dirty="0">
                <a:latin typeface="TimesNewRomanPSMT"/>
              </a:rPr>
              <a:t>; </a:t>
            </a:r>
            <a:endParaRPr lang="ru-RU" sz="14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NewRomanPSMT"/>
              </a:rPr>
              <a:t>отримувати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підтвердження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прийняття</a:t>
            </a:r>
            <a:r>
              <a:rPr lang="ru-RU" sz="1400" dirty="0">
                <a:latin typeface="TimesNewRomanPSMT"/>
              </a:rPr>
              <a:t> та </a:t>
            </a:r>
            <a:r>
              <a:rPr lang="ru-RU" sz="1400" dirty="0" err="1">
                <a:latin typeface="TimesNewRomanPSMT"/>
              </a:rPr>
              <a:t>реєстраціі</a:t>
            </a:r>
            <a:r>
              <a:rPr lang="ru-RU" sz="1400" dirty="0">
                <a:latin typeface="TimesNewRomanPSMT"/>
              </a:rPr>
              <a:t>̈ </a:t>
            </a:r>
            <a:r>
              <a:rPr lang="ru-RU" sz="1400" dirty="0" err="1">
                <a:latin typeface="TimesNewRomanPSMT"/>
              </a:rPr>
              <a:t>повідомлення</a:t>
            </a:r>
            <a:r>
              <a:rPr lang="ru-RU" sz="1400" dirty="0">
                <a:latin typeface="TimesNewRomanPSMT"/>
              </a:rPr>
              <a:t>; </a:t>
            </a:r>
            <a:endParaRPr lang="ru-RU" sz="14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NewRomanPSMT"/>
              </a:rPr>
              <a:t>на </a:t>
            </a:r>
            <a:r>
              <a:rPr lang="ru-RU" sz="1400" dirty="0" err="1">
                <a:latin typeface="TimesNewRomanPSMT"/>
              </a:rPr>
              <a:t>безоплатну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правову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допомогу</a:t>
            </a:r>
            <a:r>
              <a:rPr lang="ru-RU" sz="1400" dirty="0">
                <a:latin typeface="TimesNewRomanPSMT"/>
              </a:rPr>
              <a:t> у </a:t>
            </a:r>
            <a:r>
              <a:rPr lang="ru-RU" sz="1400" dirty="0" err="1">
                <a:latin typeface="TimesNewRomanPSMT"/>
              </a:rPr>
              <a:t>зв’язку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із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захистом</a:t>
            </a:r>
            <a:r>
              <a:rPr lang="ru-RU" sz="1400" dirty="0">
                <a:latin typeface="TimesNewRomanPSMT"/>
              </a:rPr>
              <a:t> прав </a:t>
            </a:r>
            <a:r>
              <a:rPr lang="ru-RU" sz="1400" dirty="0" err="1">
                <a:latin typeface="TimesNewRomanPSMT"/>
              </a:rPr>
              <a:t>викривача</a:t>
            </a:r>
            <a:r>
              <a:rPr lang="ru-RU" sz="1400" dirty="0">
                <a:latin typeface="TimesNewRomanPSMT"/>
              </a:rPr>
              <a:t>; </a:t>
            </a:r>
            <a:endParaRPr lang="ru-RU" sz="14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NewRomanPSMT"/>
              </a:rPr>
              <a:t>на </a:t>
            </a:r>
            <a:r>
              <a:rPr lang="ru-RU" sz="1400" dirty="0" err="1">
                <a:latin typeface="TimesNewRomanPSMT"/>
              </a:rPr>
              <a:t>конфіденційність</a:t>
            </a:r>
            <a:r>
              <a:rPr lang="ru-RU" sz="1400" dirty="0">
                <a:latin typeface="TimesNewRomanPSMT"/>
              </a:rPr>
              <a:t>; </a:t>
            </a:r>
            <a:endParaRPr lang="ru-RU" sz="14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NewRomanPSMT"/>
              </a:rPr>
              <a:t>повідомляти</a:t>
            </a:r>
            <a:r>
              <a:rPr lang="ru-RU" sz="1400" dirty="0">
                <a:latin typeface="TimesNewRomanPSMT"/>
              </a:rPr>
              <a:t> про </a:t>
            </a:r>
            <a:r>
              <a:rPr lang="ru-RU" sz="1400" dirty="0" err="1">
                <a:latin typeface="TimesNewRomanPSMT"/>
              </a:rPr>
              <a:t>можливі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факти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корупційних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або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пов’язаних</a:t>
            </a:r>
            <a:r>
              <a:rPr lang="ru-RU" sz="1400" dirty="0">
                <a:latin typeface="TimesNewRomanPSMT"/>
              </a:rPr>
              <a:t> з </a:t>
            </a:r>
            <a:r>
              <a:rPr lang="ru-RU" sz="1400" dirty="0" err="1">
                <a:latin typeface="TimesNewRomanPSMT"/>
              </a:rPr>
              <a:t>корупцією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правопорушень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інших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порушень</a:t>
            </a:r>
            <a:r>
              <a:rPr lang="ru-RU" sz="1400" dirty="0">
                <a:latin typeface="TimesNewRomanPSMT"/>
              </a:rPr>
              <a:t> Закону </a:t>
            </a:r>
            <a:r>
              <a:rPr lang="ru-RU" sz="1400" dirty="0" err="1">
                <a:latin typeface="TimesNewRomanPSMT"/>
              </a:rPr>
              <a:t>України</a:t>
            </a:r>
            <a:r>
              <a:rPr lang="ru-RU" sz="1400" dirty="0">
                <a:latin typeface="TimesNewRomanPSMT"/>
              </a:rPr>
              <a:t> «Про </a:t>
            </a:r>
            <a:r>
              <a:rPr lang="ru-RU" sz="1400" dirty="0" err="1">
                <a:latin typeface="TimesNewRomanPSMT"/>
              </a:rPr>
              <a:t>запобігання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корупціі</a:t>
            </a:r>
            <a:r>
              <a:rPr lang="ru-RU" sz="1400" dirty="0">
                <a:latin typeface="TimesNewRomanPSMT"/>
              </a:rPr>
              <a:t>̈» </a:t>
            </a:r>
            <a:r>
              <a:rPr lang="ru-RU" sz="1400" dirty="0" err="1">
                <a:latin typeface="TimesNewRomanPSMT"/>
              </a:rPr>
              <a:t>анонімно</a:t>
            </a:r>
            <a:r>
              <a:rPr lang="ru-RU" sz="1400" dirty="0">
                <a:latin typeface="TimesNewRomanPSMT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майна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адвоката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особи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про стан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фактом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21390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434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IV.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1131590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Умови отримання винагороди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4774AA1-3F0F-3D48-BA8A-B0658984A006}"/>
              </a:ext>
            </a:extLst>
          </p:cNvPr>
          <p:cNvSpPr/>
          <p:nvPr/>
        </p:nvSpPr>
        <p:spPr>
          <a:xfrm>
            <a:off x="326008" y="1707654"/>
            <a:ext cx="85689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корупційнии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5000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 2020 р. – 10 510 000 грн.)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на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становить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відсотків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грошового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корупційного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збитків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обвинувального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 (у 2020 р. – 14 169 000 грн.)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кожному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одного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критеріїв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прийматиме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виплачується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бюджету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державного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казначейства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46168B-1F7F-9A4E-959E-065973853B49}"/>
              </a:ext>
            </a:extLst>
          </p:cNvPr>
          <p:cNvSpPr/>
          <p:nvPr/>
        </p:nvSpPr>
        <p:spPr>
          <a:xfrm>
            <a:off x="0" y="-12938"/>
            <a:ext cx="1491556" cy="5143500"/>
          </a:xfrm>
          <a:prstGeom prst="rect">
            <a:avLst/>
          </a:prstGeom>
          <a:solidFill>
            <a:srgbClr val="FFCC00">
              <a:alpha val="94000"/>
            </a:srgbClr>
          </a:solidFill>
          <a:ln>
            <a:solidFill>
              <a:srgbClr val="FFC20E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22603-EEEF-8D43-A12C-2362717D4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67" y="101008"/>
            <a:ext cx="977011" cy="646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D0A2C0-24FE-7645-95E9-226E6191D78A}"/>
              </a:ext>
            </a:extLst>
          </p:cNvPr>
          <p:cNvSpPr/>
          <p:nvPr/>
        </p:nvSpPr>
        <p:spPr>
          <a:xfrm>
            <a:off x="1573055" y="562327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TimesNewRomanPS"/>
              </a:rPr>
              <a:t>IV. </a:t>
            </a:r>
            <a:r>
              <a:rPr lang="uk-UA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  <a:endParaRPr lang="ru-RU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4F81BD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71087-92BB-C047-B43A-78E4859E9C22}"/>
              </a:ext>
            </a:extLst>
          </p:cNvPr>
          <p:cNvCxnSpPr/>
          <p:nvPr/>
        </p:nvCxnSpPr>
        <p:spPr>
          <a:xfrm>
            <a:off x="8917871" y="1429244"/>
            <a:ext cx="0" cy="309634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A3AC8D-76D8-C846-8BE1-3885F7BCFB44}"/>
              </a:ext>
            </a:extLst>
          </p:cNvPr>
          <p:cNvCxnSpPr>
            <a:cxnSpLocks/>
          </p:cNvCxnSpPr>
          <p:nvPr/>
        </p:nvCxnSpPr>
        <p:spPr>
          <a:xfrm>
            <a:off x="5133527" y="4763075"/>
            <a:ext cx="3816424" cy="847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5027E27-F77A-FB4B-A3FE-915FFDAA5F79}"/>
              </a:ext>
            </a:extLst>
          </p:cNvPr>
          <p:cNvSpPr/>
          <p:nvPr/>
        </p:nvSpPr>
        <p:spPr>
          <a:xfrm>
            <a:off x="1749942" y="1167634"/>
            <a:ext cx="667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6C0D2E-4C0A-6F4E-8C4B-AA7DA1654D67}"/>
              </a:ext>
            </a:extLst>
          </p:cNvPr>
          <p:cNvSpPr/>
          <p:nvPr/>
        </p:nvSpPr>
        <p:spPr>
          <a:xfrm>
            <a:off x="1608778" y="1898655"/>
            <a:ext cx="72116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NewRomanPSMT"/>
              </a:rPr>
              <a:t>організація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роботи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внутрішніх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каналів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повідомлення</a:t>
            </a:r>
            <a:r>
              <a:rPr lang="ru-RU" sz="1400" dirty="0">
                <a:latin typeface="TimesNewRomanPSMT"/>
              </a:rPr>
              <a:t> про </a:t>
            </a:r>
            <a:r>
              <a:rPr lang="ru-RU" sz="1400" dirty="0" err="1">
                <a:latin typeface="TimesNewRomanPSMT"/>
              </a:rPr>
              <a:t>можливі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факти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корупційних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або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пов’язаних</a:t>
            </a:r>
            <a:r>
              <a:rPr lang="ru-RU" sz="1400" dirty="0">
                <a:latin typeface="TimesNewRomanPSMT"/>
              </a:rPr>
              <a:t> з </a:t>
            </a:r>
            <a:r>
              <a:rPr lang="ru-RU" sz="1400" dirty="0" err="1">
                <a:latin typeface="TimesNewRomanPSMT"/>
              </a:rPr>
              <a:t>корупцією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правопорушень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інших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порушень</a:t>
            </a:r>
            <a:r>
              <a:rPr lang="ru-RU" sz="1400" dirty="0">
                <a:latin typeface="TimesNewRomanPSMT"/>
              </a:rPr>
              <a:t> Закону </a:t>
            </a:r>
            <a:r>
              <a:rPr lang="ru-RU" sz="1400" dirty="0" err="1">
                <a:latin typeface="TimesNewRomanPSMT"/>
              </a:rPr>
              <a:t>України</a:t>
            </a:r>
            <a:r>
              <a:rPr lang="ru-RU" sz="1400" dirty="0">
                <a:latin typeface="TimesNewRomanPSMT"/>
              </a:rPr>
              <a:t> «Про </a:t>
            </a:r>
            <a:r>
              <a:rPr lang="ru-RU" sz="1400" dirty="0" err="1">
                <a:latin typeface="TimesNewRomanPSMT"/>
              </a:rPr>
              <a:t>запобігання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корупціі</a:t>
            </a:r>
            <a:r>
              <a:rPr lang="ru-RU" sz="1400" dirty="0">
                <a:latin typeface="TimesNewRomanPSMT"/>
              </a:rPr>
              <a:t>̈», </a:t>
            </a:r>
            <a:r>
              <a:rPr lang="ru-RU" sz="1400" dirty="0" err="1">
                <a:latin typeface="TimesNewRomanPSMT"/>
              </a:rPr>
              <a:t>отримання</a:t>
            </a:r>
            <a:r>
              <a:rPr lang="ru-RU" sz="1400" dirty="0">
                <a:latin typeface="TimesNewRomanPSMT"/>
              </a:rPr>
              <a:t> та </a:t>
            </a:r>
            <a:r>
              <a:rPr lang="ru-RU" sz="1400" dirty="0" err="1">
                <a:latin typeface="TimesNewRomanPSMT"/>
              </a:rPr>
              <a:t>організація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розгляду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повідомленоі</a:t>
            </a:r>
            <a:r>
              <a:rPr lang="ru-RU" sz="1400" dirty="0">
                <a:latin typeface="TimesNewRomanPSMT"/>
              </a:rPr>
              <a:t>̈ через </a:t>
            </a:r>
            <a:r>
              <a:rPr lang="ru-RU" sz="1400" dirty="0" err="1">
                <a:latin typeface="TimesNewRomanPSMT"/>
              </a:rPr>
              <a:t>такі</a:t>
            </a:r>
            <a:r>
              <a:rPr lang="ru-RU" sz="1400" dirty="0">
                <a:latin typeface="TimesNewRomanPSMT"/>
              </a:rPr>
              <a:t> канали </a:t>
            </a:r>
            <a:r>
              <a:rPr lang="ru-RU" sz="1400" dirty="0" err="1">
                <a:latin typeface="TimesNewRomanPSMT"/>
              </a:rPr>
              <a:t>інформаціі</a:t>
            </a:r>
            <a:r>
              <a:rPr lang="ru-RU" sz="1400" dirty="0">
                <a:latin typeface="TimesNewRomanPSMT"/>
              </a:rPr>
              <a:t>̈; </a:t>
            </a:r>
            <a:endParaRPr lang="ru-RU" sz="1400" dirty="0">
              <a:latin typeface="Symbol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NewRomanPSMT"/>
              </a:rPr>
              <a:t>співпраця</a:t>
            </a:r>
            <a:r>
              <a:rPr lang="ru-RU" sz="1400" dirty="0">
                <a:latin typeface="TimesNewRomanPSMT"/>
              </a:rPr>
              <a:t> з </a:t>
            </a:r>
            <a:r>
              <a:rPr lang="ru-RU" sz="1400" dirty="0" err="1">
                <a:latin typeface="TimesNewRomanPSMT"/>
              </a:rPr>
              <a:t>викривачами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забезпечення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дотримання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їхніх</a:t>
            </a:r>
            <a:r>
              <a:rPr lang="ru-RU" sz="1400" dirty="0">
                <a:latin typeface="TimesNewRomanPSMT"/>
              </a:rPr>
              <a:t> прав та </a:t>
            </a:r>
            <a:r>
              <a:rPr lang="ru-RU" sz="1400" dirty="0" err="1">
                <a:latin typeface="TimesNewRomanPSMT"/>
              </a:rPr>
              <a:t>гарантіи</a:t>
            </a:r>
            <a:r>
              <a:rPr lang="ru-RU" sz="1400" dirty="0">
                <a:latin typeface="TimesNewRomanPSMT"/>
              </a:rPr>
              <a:t>̆ </a:t>
            </a:r>
            <a:r>
              <a:rPr lang="ru-RU" sz="1400" dirty="0" err="1">
                <a:latin typeface="TimesNewRomanPSMT"/>
              </a:rPr>
              <a:t>захисту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передбачених</a:t>
            </a:r>
            <a:r>
              <a:rPr lang="ru-RU" sz="1400" dirty="0">
                <a:latin typeface="TimesNewRomanPSMT"/>
              </a:rPr>
              <a:t> законом;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NewRomanPSMT"/>
              </a:rPr>
              <a:t>надання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працівникам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відповідного</a:t>
            </a:r>
            <a:r>
              <a:rPr lang="ru-RU" sz="1400" dirty="0">
                <a:latin typeface="TimesNewRomanPSMT"/>
              </a:rPr>
              <a:t> органу </a:t>
            </a:r>
            <a:r>
              <a:rPr lang="ru-RU" sz="1400" dirty="0" err="1">
                <a:latin typeface="TimesNewRomanPSMT"/>
              </a:rPr>
              <a:t>чи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юридичноі</a:t>
            </a:r>
            <a:r>
              <a:rPr lang="ru-RU" sz="1400" dirty="0">
                <a:latin typeface="TimesNewRomanPSMT"/>
              </a:rPr>
              <a:t>̈ особи </a:t>
            </a:r>
            <a:r>
              <a:rPr lang="ru-RU" sz="1400" dirty="0" err="1">
                <a:latin typeface="TimesNewRomanPSMT"/>
              </a:rPr>
              <a:t>або</a:t>
            </a:r>
            <a:r>
              <a:rPr lang="ru-RU" sz="1400" dirty="0">
                <a:latin typeface="TimesNewRomanPSMT"/>
              </a:rPr>
              <a:t> особам, </a:t>
            </a:r>
            <a:r>
              <a:rPr lang="ru-RU" sz="1400" dirty="0" err="1">
                <a:latin typeface="TimesNewRomanPSMT"/>
              </a:rPr>
              <a:t>які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проходять</a:t>
            </a:r>
            <a:r>
              <a:rPr lang="ru-RU" sz="1400" dirty="0">
                <a:latin typeface="TimesNewRomanPSMT"/>
              </a:rPr>
              <a:t> у них службу </a:t>
            </a:r>
            <a:r>
              <a:rPr lang="ru-RU" sz="1400" dirty="0" err="1">
                <a:latin typeface="TimesNewRomanPSMT"/>
              </a:rPr>
              <a:t>чи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навчання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чи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виконують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певну</a:t>
            </a:r>
            <a:r>
              <a:rPr lang="ru-RU" sz="1400" dirty="0">
                <a:latin typeface="TimesNewRomanPSMT"/>
              </a:rPr>
              <a:t> роботу, </a:t>
            </a:r>
            <a:r>
              <a:rPr lang="ru-RU" sz="1400" dirty="0" err="1">
                <a:latin typeface="TimesNewRomanPSMT"/>
              </a:rPr>
              <a:t>методичноі</a:t>
            </a:r>
            <a:r>
              <a:rPr lang="ru-RU" sz="1400" dirty="0">
                <a:latin typeface="TimesNewRomanPSMT"/>
              </a:rPr>
              <a:t>̈ </a:t>
            </a:r>
            <a:r>
              <a:rPr lang="ru-RU" sz="1400" dirty="0" err="1">
                <a:latin typeface="TimesNewRomanPSMT"/>
              </a:rPr>
              <a:t>допомоги</a:t>
            </a:r>
            <a:r>
              <a:rPr lang="ru-RU" sz="1400" dirty="0">
                <a:latin typeface="TimesNewRomanPSMT"/>
              </a:rPr>
              <a:t> та </a:t>
            </a:r>
            <a:r>
              <a:rPr lang="ru-RU" sz="1400" dirty="0" err="1">
                <a:latin typeface="TimesNewRomanPSMT"/>
              </a:rPr>
              <a:t>консультаціи</a:t>
            </a:r>
            <a:r>
              <a:rPr lang="ru-RU" sz="1400" dirty="0">
                <a:latin typeface="TimesNewRomanPSMT"/>
              </a:rPr>
              <a:t>̆ </a:t>
            </a:r>
            <a:r>
              <a:rPr lang="ru-RU" sz="1400" dirty="0" err="1">
                <a:latin typeface="TimesNewRomanPSMT"/>
              </a:rPr>
              <a:t>щодо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повідомлення</a:t>
            </a:r>
            <a:r>
              <a:rPr lang="ru-RU" sz="1400" dirty="0">
                <a:latin typeface="TimesNewRomanPSMT"/>
              </a:rPr>
              <a:t> про </a:t>
            </a:r>
            <a:r>
              <a:rPr lang="ru-RU" sz="1400" dirty="0" err="1">
                <a:latin typeface="TimesNewRomanPSMT"/>
              </a:rPr>
              <a:t>можливі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факти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корупційних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або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пов’язаних</a:t>
            </a:r>
            <a:r>
              <a:rPr lang="ru-RU" sz="1400" dirty="0">
                <a:latin typeface="TimesNewRomanPSMT"/>
              </a:rPr>
              <a:t> з </a:t>
            </a:r>
            <a:r>
              <a:rPr lang="ru-RU" sz="1400" dirty="0" err="1">
                <a:latin typeface="TimesNewRomanPSMT"/>
              </a:rPr>
              <a:t>корупцією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правопорушень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інших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порушень</a:t>
            </a:r>
            <a:r>
              <a:rPr lang="ru-RU" sz="1400" dirty="0">
                <a:latin typeface="TimesNewRomanPSMT"/>
              </a:rPr>
              <a:t> Закону </a:t>
            </a:r>
            <a:r>
              <a:rPr lang="ru-RU" sz="1400" dirty="0" err="1">
                <a:latin typeface="TimesNewRomanPSMT"/>
              </a:rPr>
              <a:t>України</a:t>
            </a:r>
            <a:r>
              <a:rPr lang="ru-RU" sz="1400" dirty="0">
                <a:latin typeface="TimesNewRomanPSMT"/>
              </a:rPr>
              <a:t> «Про </a:t>
            </a:r>
            <a:r>
              <a:rPr lang="ru-RU" sz="1400" dirty="0" err="1">
                <a:latin typeface="TimesNewRomanPSMT"/>
              </a:rPr>
              <a:t>запобігання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корупціі</a:t>
            </a:r>
            <a:r>
              <a:rPr lang="ru-RU" sz="1400" dirty="0">
                <a:latin typeface="TimesNewRomanPSMT"/>
              </a:rPr>
              <a:t>̈» та </a:t>
            </a:r>
            <a:r>
              <a:rPr lang="ru-RU" sz="1400" dirty="0" err="1">
                <a:latin typeface="TimesNewRomanPSMT"/>
              </a:rPr>
              <a:t>захисту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викривачів</a:t>
            </a:r>
            <a:r>
              <a:rPr lang="ru-RU" sz="1400" dirty="0">
                <a:latin typeface="TimesNewRomanPSMT"/>
              </a:rPr>
              <a:t>, </a:t>
            </a:r>
            <a:r>
              <a:rPr lang="ru-RU" sz="1400" dirty="0" err="1">
                <a:latin typeface="TimesNewRomanPSMT"/>
              </a:rPr>
              <a:t>проведення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внутрішніх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навчань</a:t>
            </a:r>
            <a:r>
              <a:rPr lang="ru-RU" sz="1400" dirty="0">
                <a:latin typeface="TimesNewRomanPSMT"/>
              </a:rPr>
              <a:t> з </a:t>
            </a:r>
            <a:r>
              <a:rPr lang="ru-RU" sz="1400" dirty="0" err="1">
                <a:latin typeface="TimesNewRomanPSMT"/>
              </a:rPr>
              <a:t>цих</a:t>
            </a:r>
            <a:r>
              <a:rPr lang="ru-RU" sz="1400" dirty="0">
                <a:latin typeface="TimesNewRomanPSMT"/>
              </a:rPr>
              <a:t> </a:t>
            </a:r>
            <a:r>
              <a:rPr lang="ru-RU" sz="1400" dirty="0" err="1">
                <a:latin typeface="TimesNewRomanPSMT"/>
              </a:rPr>
              <a:t>питань</a:t>
            </a:r>
            <a:r>
              <a:rPr lang="ru-RU" sz="1400" dirty="0">
                <a:latin typeface="TimesNewRomanPSMT"/>
              </a:rPr>
              <a:t>. </a:t>
            </a:r>
            <a:endParaRPr lang="ru-RU" sz="1400" dirty="0">
              <a:latin typeface="SymbolMT"/>
            </a:endParaRPr>
          </a:p>
        </p:txBody>
      </p:sp>
    </p:spTree>
    <p:extLst>
      <p:ext uri="{BB962C8B-B14F-4D97-AF65-F5344CB8AC3E}">
        <p14:creationId xmlns:p14="http://schemas.microsoft.com/office/powerpoint/2010/main" val="217468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44344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IV.</a:t>
            </a:r>
            <a:r>
              <a:rPr lang="uk-UA" sz="2000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Положення закону «Про викривачів корупції»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95536" y="1203598"/>
            <a:ext cx="8496944" cy="954107"/>
            <a:chOff x="323568" y="1768595"/>
            <a:chExt cx="8496944" cy="95410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704614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68595"/>
              <a:ext cx="84969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Права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уповноважених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підрозділів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уповноважених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осіб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з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питань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запобігання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виявлення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корупціі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̈ у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сфері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захисту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викривачів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uk-U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6EB03A1-CE43-964D-BDFB-240CA42EF744}"/>
              </a:ext>
            </a:extLst>
          </p:cNvPr>
          <p:cNvSpPr/>
          <p:nvPr/>
        </p:nvSpPr>
        <p:spPr>
          <a:xfrm>
            <a:off x="719572" y="1884779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u="sng" dirty="0">
              <a:latin typeface="TimesNewRomanPSM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витребувати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викривачем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органу, установи,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звертатися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особи 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дисциплінарноі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України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̈»;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їхніх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свобод.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8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A5F5C-EC01-C242-858A-3FFAE281CED9}"/>
              </a:ext>
            </a:extLst>
          </p:cNvPr>
          <p:cNvSpPr/>
          <p:nvPr/>
        </p:nvSpPr>
        <p:spPr>
          <a:xfrm>
            <a:off x="0" y="0"/>
            <a:ext cx="1619672" cy="5143500"/>
          </a:xfrm>
          <a:prstGeom prst="rect">
            <a:avLst/>
          </a:prstGeom>
          <a:solidFill>
            <a:srgbClr val="21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3AC0A-136D-6B4D-88E5-D4FD7B7C6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67" y="1557351"/>
            <a:ext cx="1531370" cy="7835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8B89EC-5AAB-7C4E-8262-86AFBC71AEF5}"/>
              </a:ext>
            </a:extLst>
          </p:cNvPr>
          <p:cNvSpPr txBox="1"/>
          <p:nvPr/>
        </p:nvSpPr>
        <p:spPr>
          <a:xfrm>
            <a:off x="3131840" y="234091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0D08FF-C2D6-D544-8EA0-F349BB0000B2}"/>
              </a:ext>
            </a:extLst>
          </p:cNvPr>
          <p:cNvCxnSpPr>
            <a:cxnSpLocks/>
          </p:cNvCxnSpPr>
          <p:nvPr/>
        </p:nvCxnSpPr>
        <p:spPr>
          <a:xfrm>
            <a:off x="5580112" y="411509"/>
            <a:ext cx="3563888" cy="0"/>
          </a:xfrm>
          <a:prstGeom prst="line">
            <a:avLst/>
          </a:prstGeom>
          <a:ln w="15875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C30103-BB60-A641-B871-26F8641084F9}"/>
              </a:ext>
            </a:extLst>
          </p:cNvPr>
          <p:cNvCxnSpPr>
            <a:cxnSpLocks/>
          </p:cNvCxnSpPr>
          <p:nvPr/>
        </p:nvCxnSpPr>
        <p:spPr>
          <a:xfrm>
            <a:off x="0" y="4731990"/>
            <a:ext cx="3563888" cy="0"/>
          </a:xfrm>
          <a:prstGeom prst="line">
            <a:avLst/>
          </a:prstGeom>
          <a:ln w="15875">
            <a:solidFill>
              <a:srgbClr val="FFC2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6AE051-058B-5045-B426-F8288B722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5" y="0"/>
            <a:ext cx="1226427" cy="627534"/>
          </a:xfrm>
          <a:prstGeom prst="rect">
            <a:avLst/>
          </a:prstGeom>
        </p:spPr>
      </p:pic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31F5EC16-8B34-1D4F-8B86-24B9DCCB8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8616" y="3760285"/>
            <a:ext cx="554360" cy="554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0B9032-0365-6F45-B81A-4C2A20AD6DFE}"/>
              </a:ext>
            </a:extLst>
          </p:cNvPr>
          <p:cNvSpPr txBox="1"/>
          <p:nvPr/>
        </p:nvSpPr>
        <p:spPr>
          <a:xfrm>
            <a:off x="1187624" y="492839"/>
            <a:ext cx="6696744" cy="1600438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Підвищено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фактичного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ненадходження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бюджету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212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raphic 9" descr="Arrow Straight">
            <a:extLst>
              <a:ext uri="{FF2B5EF4-FFF2-40B4-BE49-F238E27FC236}">
                <a16:creationId xmlns:a16="http://schemas.microsoft.com/office/drawing/2014/main" id="{B957A9BB-EF3B-4B4F-8FE7-C79DBA728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2798419" y="1749064"/>
            <a:ext cx="730488" cy="730488"/>
          </a:xfrm>
          <a:prstGeom prst="rect">
            <a:avLst/>
          </a:prstGeom>
        </p:spPr>
      </p:pic>
      <p:pic>
        <p:nvPicPr>
          <p:cNvPr id="11" name="Graphic 10" descr="Arrow Straight">
            <a:extLst>
              <a:ext uri="{FF2B5EF4-FFF2-40B4-BE49-F238E27FC236}">
                <a16:creationId xmlns:a16="http://schemas.microsoft.com/office/drawing/2014/main" id="{3C5C0264-E4CC-434D-AEF0-390B19DDC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4114800" y="1811289"/>
            <a:ext cx="730488" cy="730488"/>
          </a:xfrm>
          <a:prstGeom prst="rect">
            <a:avLst/>
          </a:prstGeom>
        </p:spPr>
      </p:pic>
      <p:pic>
        <p:nvPicPr>
          <p:cNvPr id="12" name="Graphic 11" descr="Arrow Straight">
            <a:extLst>
              <a:ext uri="{FF2B5EF4-FFF2-40B4-BE49-F238E27FC236}">
                <a16:creationId xmlns:a16="http://schemas.microsoft.com/office/drawing/2014/main" id="{AFEAD28D-5F21-4640-8C53-3E62BA23C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431181" y="1798373"/>
            <a:ext cx="730488" cy="7304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EB4083-8B32-1F44-B691-8A5275D90B68}"/>
              </a:ext>
            </a:extLst>
          </p:cNvPr>
          <p:cNvSpPr/>
          <p:nvPr/>
        </p:nvSpPr>
        <p:spPr>
          <a:xfrm>
            <a:off x="-274090" y="2919692"/>
            <a:ext cx="3187561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Значний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розмір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: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збільшилось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однієї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трьох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тисяч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НМДГ - 3 153 000 грн. станом на 2020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рік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;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D1195F-C67E-8242-BB5F-4B5772BA9C07}"/>
              </a:ext>
            </a:extLst>
          </p:cNvPr>
          <p:cNvSpPr/>
          <p:nvPr/>
        </p:nvSpPr>
        <p:spPr>
          <a:xfrm>
            <a:off x="2535100" y="2981917"/>
            <a:ext cx="3187561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Великий </a:t>
            </a:r>
            <a:r>
              <a:rPr lang="ru-RU" sz="1400" b="1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розмір</a:t>
            </a: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: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збільшилось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трьох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п’яти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тисяч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НМДГ - 5 255 000 грн. станом на 2020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рік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;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6DBA19-C2BD-A645-9010-C3519A95B94F}"/>
              </a:ext>
            </a:extLst>
          </p:cNvPr>
          <p:cNvSpPr/>
          <p:nvPr/>
        </p:nvSpPr>
        <p:spPr>
          <a:xfrm>
            <a:off x="5292080" y="3009953"/>
            <a:ext cx="3598143" cy="815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sz="1400" b="1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Особливо великий: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збільшилось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п’яти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семи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тисяч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НМДГ - 7 357 000 грн. станом на 2020 </a:t>
            </a:r>
            <a:r>
              <a:rPr lang="ru-RU" sz="1400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рік</a:t>
            </a:r>
            <a:r>
              <a:rPr lang="ru-RU" sz="1400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.</a:t>
            </a:r>
            <a:endParaRPr lang="en-UA" sz="14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6" name="Graphic 15" descr="Scales of justice">
            <a:extLst>
              <a:ext uri="{FF2B5EF4-FFF2-40B4-BE49-F238E27FC236}">
                <a16:creationId xmlns:a16="http://schemas.microsoft.com/office/drawing/2014/main" id="{C7DD6C2B-AE53-184B-9072-7BD9378D9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2776" y="3760285"/>
            <a:ext cx="554360" cy="554360"/>
          </a:xfrm>
          <a:prstGeom prst="rect">
            <a:avLst/>
          </a:prstGeom>
        </p:spPr>
      </p:pic>
      <p:pic>
        <p:nvPicPr>
          <p:cNvPr id="17" name="Graphic 16" descr="Scales of justice">
            <a:extLst>
              <a:ext uri="{FF2B5EF4-FFF2-40B4-BE49-F238E27FC236}">
                <a16:creationId xmlns:a16="http://schemas.microsoft.com/office/drawing/2014/main" id="{0613B4BD-3F05-D24D-BAB3-6AD62F5E9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54741" y="3797012"/>
            <a:ext cx="554360" cy="5543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3652F5-AD8C-D84A-BC18-1D6EAC3DDC36}"/>
              </a:ext>
            </a:extLst>
          </p:cNvPr>
          <p:cNvSpPr/>
          <p:nvPr/>
        </p:nvSpPr>
        <p:spPr>
          <a:xfrm>
            <a:off x="0" y="4685652"/>
            <a:ext cx="9144000" cy="457848"/>
          </a:xfrm>
          <a:prstGeom prst="rect">
            <a:avLst/>
          </a:prstGeom>
          <a:solidFill>
            <a:srgbClr val="FFC20E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340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1077132"/>
            <a:ext cx="8496944" cy="677108"/>
            <a:chOff x="323568" y="1753129"/>
            <a:chExt cx="8496944" cy="6771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Підстави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декриміналізації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ст. 205 КК </a:t>
              </a:r>
              <a:r>
                <a:rPr lang="ru-RU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України</a:t>
              </a:r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uk-U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1520" y="1805172"/>
            <a:ext cx="3374144" cy="2800767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</a:t>
            </a:r>
            <a:endParaRPr lang="ru-RU" sz="2000" dirty="0">
              <a:cs typeface="Times New Roman" panose="02020603050405020304" pitchFamily="18" charset="0"/>
            </a:endParaRP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Так,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факту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контролюючі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5804" y="1550264"/>
            <a:ext cx="2432801" cy="1508105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2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КК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низку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правозастосуванні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45D661-DD09-304D-9700-AB2FD40866D6}"/>
              </a:ext>
            </a:extLst>
          </p:cNvPr>
          <p:cNvSpPr txBox="1"/>
          <p:nvPr/>
        </p:nvSpPr>
        <p:spPr>
          <a:xfrm>
            <a:off x="3713748" y="3159217"/>
            <a:ext cx="2416995" cy="1877437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КК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дали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аналізованої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F25A97-5306-8B48-8DAA-98EF0602710A}"/>
              </a:ext>
            </a:extLst>
          </p:cNvPr>
          <p:cNvSpPr txBox="1"/>
          <p:nvPr/>
        </p:nvSpPr>
        <p:spPr>
          <a:xfrm>
            <a:off x="6238745" y="1769706"/>
            <a:ext cx="2817668" cy="2785378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ru-RU" sz="1200" dirty="0" err="1"/>
              <a:t>Зокрема</a:t>
            </a:r>
            <a:r>
              <a:rPr lang="ru-RU" sz="1200" dirty="0"/>
              <a:t>, </a:t>
            </a:r>
            <a:r>
              <a:rPr lang="ru-RU" sz="1200" dirty="0" err="1"/>
              <a:t>склалася</a:t>
            </a:r>
            <a:r>
              <a:rPr lang="ru-RU" sz="1200" dirty="0"/>
              <a:t> </a:t>
            </a:r>
            <a:r>
              <a:rPr lang="ru-RU" sz="1200" dirty="0" err="1"/>
              <a:t>поширена</a:t>
            </a:r>
            <a:r>
              <a:rPr lang="ru-RU" sz="1200" dirty="0"/>
              <a:t> практика </a:t>
            </a:r>
            <a:r>
              <a:rPr lang="ru-RU" sz="1200" dirty="0" err="1"/>
              <a:t>використання</a:t>
            </a:r>
            <a:r>
              <a:rPr lang="ru-RU" sz="1200" dirty="0"/>
              <a:t> </a:t>
            </a:r>
            <a:r>
              <a:rPr lang="ru-RU" sz="1200" dirty="0" err="1"/>
              <a:t>контролюючими</a:t>
            </a:r>
            <a:r>
              <a:rPr lang="ru-RU" sz="1200" dirty="0"/>
              <a:t> органами </a:t>
            </a:r>
            <a:r>
              <a:rPr lang="ru-RU" sz="1200" dirty="0" err="1"/>
              <a:t>матеріалів</a:t>
            </a:r>
            <a:r>
              <a:rPr lang="ru-RU" sz="1200" dirty="0"/>
              <a:t> </a:t>
            </a:r>
            <a:r>
              <a:rPr lang="ru-RU" sz="1200" dirty="0" err="1"/>
              <a:t>досудового</a:t>
            </a:r>
            <a:r>
              <a:rPr lang="ru-RU" sz="1200" dirty="0"/>
              <a:t> </a:t>
            </a:r>
            <a:r>
              <a:rPr lang="ru-RU" sz="1200" dirty="0" err="1"/>
              <a:t>розслідування</a:t>
            </a:r>
            <a:r>
              <a:rPr lang="ru-RU" sz="1200" dirty="0"/>
              <a:t> та </a:t>
            </a:r>
            <a:r>
              <a:rPr lang="ru-RU" sz="1200" dirty="0" err="1"/>
              <a:t>вироку</a:t>
            </a:r>
            <a:r>
              <a:rPr lang="ru-RU" sz="1200" dirty="0"/>
              <a:t> суду у </a:t>
            </a:r>
            <a:r>
              <a:rPr lang="ru-RU" sz="1200" dirty="0" err="1"/>
              <a:t>кримінальному</a:t>
            </a:r>
            <a:r>
              <a:rPr lang="ru-RU" sz="1200" dirty="0"/>
              <a:t> </a:t>
            </a:r>
            <a:r>
              <a:rPr lang="ru-RU" sz="1200" dirty="0" err="1"/>
              <a:t>провадженні</a:t>
            </a:r>
            <a:r>
              <a:rPr lang="ru-RU" sz="1200" dirty="0"/>
              <a:t> за </a:t>
            </a:r>
            <a:r>
              <a:rPr lang="ru-RU" sz="1200" dirty="0" err="1"/>
              <a:t>статтею</a:t>
            </a:r>
            <a:r>
              <a:rPr lang="ru-RU" sz="1200" dirty="0"/>
              <a:t> 205 КК </a:t>
            </a:r>
            <a:r>
              <a:rPr lang="ru-RU" sz="1200" dirty="0" err="1"/>
              <a:t>України</a:t>
            </a:r>
            <a:r>
              <a:rPr lang="ru-RU" sz="1200" dirty="0"/>
              <a:t> для </a:t>
            </a:r>
            <a:r>
              <a:rPr lang="ru-RU" sz="1200" dirty="0" err="1"/>
              <a:t>обґрунтування</a:t>
            </a:r>
            <a:r>
              <a:rPr lang="ru-RU" sz="1200" dirty="0"/>
              <a:t> </a:t>
            </a:r>
            <a:r>
              <a:rPr lang="ru-RU" sz="1200" dirty="0" err="1"/>
              <a:t>донарахування</a:t>
            </a:r>
            <a:r>
              <a:rPr lang="ru-RU" sz="1200" dirty="0"/>
              <a:t> </a:t>
            </a:r>
            <a:r>
              <a:rPr lang="ru-RU" sz="1200" dirty="0" err="1"/>
              <a:t>грошових</a:t>
            </a:r>
            <a:r>
              <a:rPr lang="ru-RU" sz="1200" dirty="0"/>
              <a:t> </a:t>
            </a:r>
            <a:r>
              <a:rPr lang="ru-RU" sz="1200" dirty="0" err="1"/>
              <a:t>зобов’язань</a:t>
            </a:r>
            <a:r>
              <a:rPr lang="ru-RU" sz="1200" dirty="0"/>
              <a:t> </a:t>
            </a:r>
            <a:r>
              <a:rPr lang="ru-RU" sz="1200" dirty="0" err="1"/>
              <a:t>платникам</a:t>
            </a:r>
            <a:r>
              <a:rPr lang="ru-RU" sz="1200" dirty="0"/>
              <a:t> </a:t>
            </a:r>
            <a:r>
              <a:rPr lang="ru-RU" sz="1200" dirty="0" err="1"/>
              <a:t>податків</a:t>
            </a:r>
            <a:r>
              <a:rPr lang="ru-RU" sz="1200" dirty="0"/>
              <a:t>. </a:t>
            </a:r>
            <a:r>
              <a:rPr lang="ru-RU" sz="1200" dirty="0" err="1"/>
              <a:t>Негативні</a:t>
            </a:r>
            <a:r>
              <a:rPr lang="ru-RU" sz="1200" dirty="0"/>
              <a:t> </a:t>
            </a:r>
            <a:r>
              <a:rPr lang="ru-RU" sz="1200" dirty="0" err="1"/>
              <a:t>тенденції</a:t>
            </a:r>
            <a:r>
              <a:rPr lang="ru-RU" sz="1200" dirty="0"/>
              <a:t> у </a:t>
            </a:r>
            <a:r>
              <a:rPr lang="ru-RU" sz="1200" dirty="0" err="1"/>
              <a:t>вирішенні</a:t>
            </a:r>
            <a:r>
              <a:rPr lang="ru-RU" sz="1200" dirty="0"/>
              <a:t> </a:t>
            </a:r>
            <a:r>
              <a:rPr lang="ru-RU" sz="1200" dirty="0" err="1"/>
              <a:t>податкових</a:t>
            </a:r>
            <a:r>
              <a:rPr lang="ru-RU" sz="1200" dirty="0"/>
              <a:t> </a:t>
            </a:r>
            <a:r>
              <a:rPr lang="ru-RU" sz="1200" dirty="0" err="1"/>
              <a:t>спорів</a:t>
            </a:r>
            <a:r>
              <a:rPr lang="ru-RU" sz="1200" dirty="0"/>
              <a:t> </a:t>
            </a:r>
            <a:r>
              <a:rPr lang="ru-RU" sz="1200" dirty="0" err="1"/>
              <a:t>були</a:t>
            </a:r>
            <a:r>
              <a:rPr lang="ru-RU" sz="1200" dirty="0"/>
              <a:t> </a:t>
            </a:r>
            <a:r>
              <a:rPr lang="ru-RU" sz="1200" dirty="0" err="1"/>
              <a:t>спровоковані</a:t>
            </a:r>
            <a:r>
              <a:rPr lang="ru-RU" sz="1200" dirty="0"/>
              <a:t> </a:t>
            </a:r>
            <a:r>
              <a:rPr lang="ru-RU" sz="1200" dirty="0" err="1"/>
              <a:t>поширеним</a:t>
            </a:r>
            <a:r>
              <a:rPr lang="ru-RU" sz="1200" dirty="0"/>
              <a:t> </a:t>
            </a:r>
            <a:r>
              <a:rPr lang="ru-RU" sz="1200" dirty="0" err="1"/>
              <a:t>хибним</a:t>
            </a:r>
            <a:r>
              <a:rPr lang="ru-RU" sz="1200" dirty="0"/>
              <a:t> </a:t>
            </a:r>
            <a:r>
              <a:rPr lang="ru-RU" sz="1200" dirty="0" err="1"/>
              <a:t>підходом</a:t>
            </a:r>
            <a:r>
              <a:rPr lang="ru-RU" sz="1200" dirty="0"/>
              <a:t> </a:t>
            </a:r>
            <a:r>
              <a:rPr lang="ru-RU" sz="1200" dirty="0" err="1"/>
              <a:t>судів</a:t>
            </a:r>
            <a:r>
              <a:rPr lang="ru-RU" sz="1200" dirty="0"/>
              <a:t> до </a:t>
            </a:r>
            <a:r>
              <a:rPr lang="ru-RU" sz="1200" dirty="0" err="1"/>
              <a:t>оцінки</a:t>
            </a:r>
            <a:r>
              <a:rPr lang="ru-RU" sz="1200" dirty="0"/>
              <a:t> </a:t>
            </a:r>
            <a:r>
              <a:rPr lang="ru-RU" sz="1200" dirty="0" err="1"/>
              <a:t>доказів</a:t>
            </a:r>
            <a:r>
              <a:rPr lang="ru-RU" sz="1200" dirty="0"/>
              <a:t>, </a:t>
            </a:r>
            <a:r>
              <a:rPr lang="ru-RU" sz="1200" dirty="0" err="1"/>
              <a:t>наданих</a:t>
            </a:r>
            <a:r>
              <a:rPr lang="ru-RU" sz="1200" dirty="0"/>
              <a:t> </a:t>
            </a:r>
            <a:r>
              <a:rPr lang="ru-RU" sz="1200" dirty="0" err="1"/>
              <a:t>контролюючими</a:t>
            </a:r>
            <a:r>
              <a:rPr lang="ru-RU" sz="1200" dirty="0"/>
              <a:t> органами. </a:t>
            </a:r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7E91E-AAE8-F041-9067-79E80022F72A}"/>
              </a:ext>
            </a:extLst>
          </p:cNvPr>
          <p:cNvSpPr txBox="1"/>
          <p:nvPr/>
        </p:nvSpPr>
        <p:spPr>
          <a:xfrm>
            <a:off x="1079612" y="46546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1077132"/>
            <a:ext cx="8496944" cy="707886"/>
            <a:chOff x="323568" y="1753129"/>
            <a:chExt cx="8496944" cy="70788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Використання матеріалів досудового розслідування у податкових спорах.</a:t>
              </a:r>
            </a:p>
            <a:p>
              <a:pPr algn="ctr"/>
              <a:endParaRPr lang="uk-UA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2962" y="1786279"/>
            <a:ext cx="4585062" cy="2492990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</a:rPr>
              <a:t>1</a:t>
            </a:r>
            <a:endParaRPr lang="ru-RU" sz="1400" dirty="0">
              <a:latin typeface="TimesNewRomanPSMT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досудового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контролюючий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стверджував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платника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контрагентом не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характеру на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матеріалах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адміністративної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протоколу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допиту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контрагента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590" y="1663170"/>
            <a:ext cx="4110703" cy="2800767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solidFill>
                  <a:srgbClr val="FFC20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12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суперечить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суду наперед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суд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показаннями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слідчому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прокурору,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посилатись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них, 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предметом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7A8D5-FEFA-994E-93A3-F5F935B2DBB4}"/>
              </a:ext>
            </a:extLst>
          </p:cNvPr>
          <p:cNvSpPr txBox="1"/>
          <p:nvPr/>
        </p:nvSpPr>
        <p:spPr>
          <a:xfrm>
            <a:off x="1079612" y="46546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7646" y="937543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Використання </a:t>
            </a:r>
            <a:r>
              <a:rPr lang="uk-UA" sz="20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вироку</a:t>
            </a:r>
            <a:r>
              <a:rPr lang="uk-UA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суду при розгляді податкових спорів.</a:t>
            </a:r>
          </a:p>
          <a:p>
            <a:pPr algn="ctr"/>
            <a:endParaRPr lang="uk-UA" sz="20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438501"/>
              </p:ext>
            </p:extLst>
          </p:nvPr>
        </p:nvGraphicFramePr>
        <p:xfrm>
          <a:off x="233649" y="1425000"/>
          <a:ext cx="4050319" cy="308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0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8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вироку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суду у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кримінальному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провадженні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статтею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205 КК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слід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зазначити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склалася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поширена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негативна практика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хибного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таких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вироків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метою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надання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твердженням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контролюючого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органу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щодо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нереальності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операцій</a:t>
                      </a:r>
                      <a:r>
                        <a:rPr lang="ru-RU" sz="1400" b="1" u="sng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sng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платника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статусу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фактів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мають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преюдиціальне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значення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A" sz="14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27862"/>
              </p:ext>
            </p:extLst>
          </p:nvPr>
        </p:nvGraphicFramePr>
        <p:xfrm>
          <a:off x="4860032" y="1427754"/>
          <a:ext cx="4176462" cy="308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882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Тобто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склалася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ситуація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за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якої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судами при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вирішенні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податкових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спорів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досліджувалися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конкретні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операції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платника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контрагентом,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якого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вироком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суду у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кримінальному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провадженні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було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визнано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винним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здійсненні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фіктивного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підприємництва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Натомість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стверджувалося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статус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фіктивного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нелегального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підприємства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несумісний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легальною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підприємницькою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діяльністю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і як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наслідок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вирок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суду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слугував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підставою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висновку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нереальність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операцій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платника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податку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400" b="1" u="none" strike="noStrike" kern="12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його</a:t>
                      </a:r>
                      <a:r>
                        <a:rPr lang="ru-RU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контрагентом. </a:t>
                      </a:r>
                      <a:endParaRPr lang="en-UA" sz="1400" b="1" u="none" strike="noStrike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2E5E2C-6E51-7649-B28F-F97B521371BB}"/>
              </a:ext>
            </a:extLst>
          </p:cNvPr>
          <p:cNvSpPr txBox="1"/>
          <p:nvPr/>
        </p:nvSpPr>
        <p:spPr>
          <a:xfrm>
            <a:off x="1079612" y="46546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Scales of justice">
            <a:extLst>
              <a:ext uri="{FF2B5EF4-FFF2-40B4-BE49-F238E27FC236}">
                <a16:creationId xmlns:a16="http://schemas.microsoft.com/office/drawing/2014/main" id="{9E87F369-C69D-0E4E-BF43-12AF0BB59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6152" y="1563638"/>
            <a:ext cx="2411696" cy="24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963260"/>
            <a:ext cx="8496944" cy="400110"/>
            <a:chOff x="323568" y="1753129"/>
            <a:chExt cx="8496944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68" y="1753129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Конструкція норми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606184"/>
            <a:ext cx="8496944" cy="2862322"/>
          </a:xfrm>
          <a:prstGeom prst="rect">
            <a:avLst/>
          </a:prstGeom>
          <a:noFill/>
          <a:ln w="19050">
            <a:solidFill>
              <a:srgbClr val="FFC20E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  <a:p>
            <a:pPr algn="ctr"/>
            <a:endParaRPr lang="ru-RU" sz="2000" dirty="0">
              <a:solidFill>
                <a:srgbClr val="FFC20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NewRomanPS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9BB2D-32E1-6C49-A694-E3CD2F295B3E}"/>
              </a:ext>
            </a:extLst>
          </p:cNvPr>
          <p:cNvSpPr txBox="1"/>
          <p:nvPr/>
        </p:nvSpPr>
        <p:spPr>
          <a:xfrm>
            <a:off x="1079612" y="46546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4F81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2DDA7-090D-5940-9EA4-6657A2C267E2}"/>
              </a:ext>
            </a:extLst>
          </p:cNvPr>
          <p:cNvSpPr txBox="1"/>
          <p:nvPr/>
        </p:nvSpPr>
        <p:spPr>
          <a:xfrm>
            <a:off x="458892" y="1944738"/>
            <a:ext cx="28803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правозастосуванні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КК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 КК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6C1982-F8CC-7140-A571-B112A6DD0ACD}"/>
              </a:ext>
            </a:extLst>
          </p:cNvPr>
          <p:cNvSpPr txBox="1"/>
          <p:nvPr/>
        </p:nvSpPr>
        <p:spPr>
          <a:xfrm>
            <a:off x="3635896" y="1964983"/>
            <a:ext cx="53285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заборона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кримінально-правовій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прикриття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заборона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ухилення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шахрайства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A" dirty="0"/>
          </a:p>
        </p:txBody>
      </p:sp>
      <p:pic>
        <p:nvPicPr>
          <p:cNvPr id="11" name="Graphic 10" descr="Handcuffs">
            <a:extLst>
              <a:ext uri="{FF2B5EF4-FFF2-40B4-BE49-F238E27FC236}">
                <a16:creationId xmlns:a16="http://schemas.microsoft.com/office/drawing/2014/main" id="{7F2D2067-FCBB-9F47-A1C7-35BE6B58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44083">
            <a:off x="87874" y="4278811"/>
            <a:ext cx="806132" cy="361093"/>
          </a:xfrm>
          <a:prstGeom prst="rect">
            <a:avLst/>
          </a:prstGeom>
        </p:spPr>
      </p:pic>
      <p:pic>
        <p:nvPicPr>
          <p:cNvPr id="14" name="Graphic 13" descr="Arrow Clockwise curve">
            <a:extLst>
              <a:ext uri="{FF2B5EF4-FFF2-40B4-BE49-F238E27FC236}">
                <a16:creationId xmlns:a16="http://schemas.microsoft.com/office/drawing/2014/main" id="{EDFD2E93-AF5C-AF44-8202-BC9264F5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272263">
            <a:off x="3052766" y="29717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5111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I</a:t>
            </a:r>
            <a:r>
              <a:rPr lang="uk-UA" dirty="0">
                <a:solidFill>
                  <a:srgbClr val="219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.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Декриміналізація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фіктивного</a:t>
            </a:r>
            <a:r>
              <a:rPr lang="ru-RU" b="1" cap="all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cap="all" dirty="0" err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підприємництва</a:t>
            </a:r>
            <a:r>
              <a:rPr lang="en-UA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rgbClr val="2196F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1059547"/>
            <a:ext cx="8507063" cy="400110"/>
            <a:chOff x="323568" y="1729714"/>
            <a:chExt cx="8507063" cy="4001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3568" y="1768595"/>
              <a:ext cx="8496944" cy="360040"/>
            </a:xfrm>
            <a:prstGeom prst="rect">
              <a:avLst/>
            </a:prstGeom>
            <a:solidFill>
              <a:srgbClr val="FFC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3687" y="1729714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ПРОБЛЕМА</a:t>
              </a:r>
            </a:p>
          </p:txBody>
        </p:sp>
      </p:grpSp>
      <p:sp>
        <p:nvSpPr>
          <p:cNvPr id="8" name="Half Frame 7">
            <a:extLst>
              <a:ext uri="{FF2B5EF4-FFF2-40B4-BE49-F238E27FC236}">
                <a16:creationId xmlns:a16="http://schemas.microsoft.com/office/drawing/2014/main" id="{66087389-697B-2747-BB72-DD39328D00FD}"/>
              </a:ext>
            </a:extLst>
          </p:cNvPr>
          <p:cNvSpPr/>
          <p:nvPr/>
        </p:nvSpPr>
        <p:spPr>
          <a:xfrm rot="10800000">
            <a:off x="6716103" y="3611836"/>
            <a:ext cx="1368152" cy="144016"/>
          </a:xfrm>
          <a:prstGeom prst="halfFrame">
            <a:avLst/>
          </a:prstGeom>
          <a:solidFill>
            <a:srgbClr val="2196F3"/>
          </a:solidFill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5CE91A54-526A-AC47-90D2-8D3666B2B8AB}"/>
              </a:ext>
            </a:extLst>
          </p:cNvPr>
          <p:cNvSpPr/>
          <p:nvPr/>
        </p:nvSpPr>
        <p:spPr>
          <a:xfrm>
            <a:off x="1590044" y="1920810"/>
            <a:ext cx="1152128" cy="144016"/>
          </a:xfrm>
          <a:prstGeom prst="halfFrame">
            <a:avLst/>
          </a:prstGeom>
          <a:ln>
            <a:solidFill>
              <a:srgbClr val="FFC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F7EC88-3B45-634F-8F7A-1E2E3FC694E9}"/>
              </a:ext>
            </a:extLst>
          </p:cNvPr>
          <p:cNvSpPr/>
          <p:nvPr/>
        </p:nvSpPr>
        <p:spPr>
          <a:xfrm>
            <a:off x="1612701" y="1944078"/>
            <a:ext cx="6462464" cy="1977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5000"/>
              </a:lnSpc>
              <a:spcAft>
                <a:spcPts val="600"/>
              </a:spcAft>
            </a:pP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Слідчі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органи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продовжують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кримінальні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провадження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були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кваліфіковані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за ст.205 КК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України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змінюючи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кваліфікацію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на ч.5 ст.27, ст.212 (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пособництво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до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ухилення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від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сплати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податків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)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або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ж ст.205-1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підроблення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документів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,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які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подаються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для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проведення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державної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реєстрації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юридичної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особи та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фізичних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осіб</a:t>
            </a:r>
            <a:r>
              <a:rPr lang="ru-RU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 - </a:t>
            </a:r>
            <a:r>
              <a:rPr lang="ru-RU" kern="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itchFamily="2" charset="2"/>
                <a:cs typeface="Arial Unicode MS" panose="020B0604020202020204" pitchFamily="34" charset="-128"/>
              </a:rPr>
              <a:t>підприємців</a:t>
            </a:r>
            <a:endParaRPr lang="en-UA" sz="1600" u="none" strike="noStrike" kern="0" spc="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Symbol" pitchFamily="2" charset="2"/>
              <a:ea typeface="Symbol" pitchFamily="2" charset="2"/>
              <a:cs typeface="Symbol" pitchFamily="2" charset="2"/>
            </a:endParaRPr>
          </a:p>
        </p:txBody>
      </p:sp>
      <p:pic>
        <p:nvPicPr>
          <p:cNvPr id="11" name="Graphic 10" descr="Question mark">
            <a:extLst>
              <a:ext uri="{FF2B5EF4-FFF2-40B4-BE49-F238E27FC236}">
                <a16:creationId xmlns:a16="http://schemas.microsoft.com/office/drawing/2014/main" id="{1ACE8902-5C7D-7346-9CD0-579F65D75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08279">
            <a:off x="7897371" y="3271782"/>
            <a:ext cx="1287487" cy="1287487"/>
          </a:xfrm>
          <a:prstGeom prst="rect">
            <a:avLst/>
          </a:prstGeom>
        </p:spPr>
      </p:pic>
      <p:pic>
        <p:nvPicPr>
          <p:cNvPr id="16" name="Graphic 15" descr="Question mark">
            <a:extLst>
              <a:ext uri="{FF2B5EF4-FFF2-40B4-BE49-F238E27FC236}">
                <a16:creationId xmlns:a16="http://schemas.microsoft.com/office/drawing/2014/main" id="{3E8AFA5C-AC60-C548-A3C4-0B55E5E3E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98539">
            <a:off x="178549" y="2176971"/>
            <a:ext cx="1287487" cy="12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3668</TotalTime>
  <Words>4053</Words>
  <Application>Microsoft Macintosh PowerPoint</Application>
  <PresentationFormat>On-screen Show (16:9)</PresentationFormat>
  <Paragraphs>205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TimesNewRomanPS</vt:lpstr>
      <vt:lpstr>Symbol</vt:lpstr>
      <vt:lpstr>Calibri Light</vt:lpstr>
      <vt:lpstr>TimesNewRomanPSMT</vt:lpstr>
      <vt:lpstr>Helvetica Neue</vt:lpstr>
      <vt:lpstr>Times New Roman</vt:lpstr>
      <vt:lpstr>Calibri</vt:lpstr>
      <vt:lpstr>SymbolMT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Зубань Виталий Михайлович</dc:creator>
  <cp:lastModifiedBy>Microsoft Office User</cp:lastModifiedBy>
  <cp:revision>543</cp:revision>
  <dcterms:created xsi:type="dcterms:W3CDTF">2016-01-13T11:43:35Z</dcterms:created>
  <dcterms:modified xsi:type="dcterms:W3CDTF">2020-03-20T15:27:41Z</dcterms:modified>
</cp:coreProperties>
</file>